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61" r:id="rId4"/>
    <p:sldId id="266" r:id="rId5"/>
    <p:sldId id="265" r:id="rId6"/>
    <p:sldId id="267" r:id="rId7"/>
    <p:sldId id="268" r:id="rId8"/>
    <p:sldId id="269" r:id="rId9"/>
    <p:sldId id="283" r:id="rId10"/>
    <p:sldId id="271" r:id="rId11"/>
    <p:sldId id="285" r:id="rId12"/>
    <p:sldId id="286" r:id="rId13"/>
    <p:sldId id="287" r:id="rId14"/>
    <p:sldId id="288" r:id="rId15"/>
    <p:sldId id="289" r:id="rId16"/>
    <p:sldId id="290" r:id="rId17"/>
    <p:sldId id="291" r:id="rId18"/>
    <p:sldId id="278" r:id="rId19"/>
    <p:sldId id="263" r:id="rId20"/>
    <p:sldId id="281" r:id="rId21"/>
    <p:sldId id="282" r:id="rId22"/>
    <p:sldId id="280" r:id="rId23"/>
    <p:sldId id="276" r:id="rId24"/>
    <p:sldId id="273" r:id="rId25"/>
    <p:sldId id="272" r:id="rId26"/>
    <p:sldId id="275"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75523" autoAdjust="0"/>
  </p:normalViewPr>
  <p:slideViewPr>
    <p:cSldViewPr>
      <p:cViewPr varScale="1">
        <p:scale>
          <a:sx n="97" d="100"/>
          <a:sy n="97" d="100"/>
        </p:scale>
        <p:origin x="1304" y="17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F174A-5A70-48DC-9E05-FDE9273E944B}" type="datetimeFigureOut">
              <a:rPr lang="en-US" smtClean="0"/>
              <a:t>4/30/18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2484D-C9FE-40D0-9F03-7564AA87E99F}" type="slidenum">
              <a:rPr lang="en-US" smtClean="0"/>
              <a:t>‹#›</a:t>
            </a:fld>
            <a:endParaRPr lang="en-US"/>
          </a:p>
        </p:txBody>
      </p:sp>
    </p:spTree>
    <p:extLst>
      <p:ext uri="{BB962C8B-B14F-4D97-AF65-F5344CB8AC3E}">
        <p14:creationId xmlns:p14="http://schemas.microsoft.com/office/powerpoint/2010/main" val="25927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itchFamily="34" charset="0"/>
                <a:cs typeface="Arial" pitchFamily="34" charset="0"/>
              </a:rPr>
              <a:t>Our choices and the choices of others make massive impact on the world we live in.  </a:t>
            </a:r>
          </a:p>
          <a:p>
            <a:endParaRPr lang="en-US" dirty="0"/>
          </a:p>
        </p:txBody>
      </p:sp>
      <p:sp>
        <p:nvSpPr>
          <p:cNvPr id="4" name="Slide Number Placeholder 3"/>
          <p:cNvSpPr>
            <a:spLocks noGrp="1"/>
          </p:cNvSpPr>
          <p:nvPr>
            <p:ph type="sldNum" sz="quarter" idx="10"/>
          </p:nvPr>
        </p:nvSpPr>
        <p:spPr/>
        <p:txBody>
          <a:bodyPr/>
          <a:lstStyle/>
          <a:p>
            <a:fld id="{542FC97F-18E5-4240-9360-75EE72A225EA}" type="slidenum">
              <a:rPr lang="en-US" smtClean="0"/>
              <a:t>2</a:t>
            </a:fld>
            <a:endParaRPr lang="en-US"/>
          </a:p>
        </p:txBody>
      </p:sp>
    </p:spTree>
    <p:extLst>
      <p:ext uri="{BB962C8B-B14F-4D97-AF65-F5344CB8AC3E}">
        <p14:creationId xmlns:p14="http://schemas.microsoft.com/office/powerpoint/2010/main" val="289131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191AC2-0435-4662-BCCA-43D3943B1F70}" type="slidenum">
              <a:rPr lang="en-US" smtClean="0"/>
              <a:t>25</a:t>
            </a:fld>
            <a:endParaRPr lang="en-US"/>
          </a:p>
        </p:txBody>
      </p:sp>
    </p:spTree>
    <p:extLst>
      <p:ext uri="{BB962C8B-B14F-4D97-AF65-F5344CB8AC3E}">
        <p14:creationId xmlns:p14="http://schemas.microsoft.com/office/powerpoint/2010/main" val="332788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B050"/>
                </a:solidFill>
              </a:rPr>
              <a:t>“Once you green one aspect of your life, I can guarantee that you’ll want to continue.  Going green is a constantly evolving process that all follows from that first tiny step.”</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The Key here is to start small.  Small changes add up to great change.  Green living is a process.  You can’t do everything all at once.  Just pick a few things that really jumped out to you and focus on that and let it grow from there.</a:t>
            </a:r>
          </a:p>
        </p:txBody>
      </p:sp>
      <p:sp>
        <p:nvSpPr>
          <p:cNvPr id="4" name="Slide Number Placeholder 3"/>
          <p:cNvSpPr>
            <a:spLocks noGrp="1"/>
          </p:cNvSpPr>
          <p:nvPr>
            <p:ph type="sldNum" sz="quarter" idx="10"/>
          </p:nvPr>
        </p:nvSpPr>
        <p:spPr/>
        <p:txBody>
          <a:bodyPr/>
          <a:lstStyle/>
          <a:p>
            <a:fld id="{11191AC2-0435-4662-BCCA-43D3943B1F70}" type="slidenum">
              <a:rPr lang="en-US" smtClean="0"/>
              <a:t>26</a:t>
            </a:fld>
            <a:endParaRPr lang="en-US"/>
          </a:p>
        </p:txBody>
      </p:sp>
    </p:spTree>
    <p:extLst>
      <p:ext uri="{BB962C8B-B14F-4D97-AF65-F5344CB8AC3E}">
        <p14:creationId xmlns:p14="http://schemas.microsoft.com/office/powerpoint/2010/main" val="329903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C00000"/>
                </a:solidFill>
                <a:latin typeface="Franklin Gothic Book" pitchFamily="34" charset="0"/>
                <a:cs typeface="Arial" pitchFamily="34" charset="0"/>
              </a:rPr>
              <a:t>80,000 chemicals registered with the EPA in the last 30 years and only 2% have been tested for their safety! </a:t>
            </a:r>
          </a:p>
          <a:p>
            <a:pPr marL="0" indent="0">
              <a:buNone/>
            </a:pPr>
            <a:endParaRPr lang="en-US" sz="200" dirty="0">
              <a:solidFill>
                <a:srgbClr val="C00000"/>
              </a:solidFill>
              <a:latin typeface="Franklin Gothic Book" pitchFamily="34" charset="0"/>
              <a:cs typeface="Arial" pitchFamily="34" charset="0"/>
            </a:endParaRPr>
          </a:p>
          <a:p>
            <a:r>
              <a:rPr lang="en-US" sz="1200" dirty="0">
                <a:solidFill>
                  <a:srgbClr val="C00000"/>
                </a:solidFill>
                <a:latin typeface="Franklin Gothic Book" pitchFamily="34" charset="0"/>
                <a:cs typeface="Arial" pitchFamily="34" charset="0"/>
              </a:rPr>
              <a:t>90% of all poison exposures occur at home.</a:t>
            </a:r>
          </a:p>
          <a:p>
            <a:pPr marL="0" indent="0">
              <a:buNone/>
            </a:pPr>
            <a:endParaRPr lang="en-US" sz="200" dirty="0">
              <a:solidFill>
                <a:srgbClr val="C00000"/>
              </a:solidFill>
              <a:latin typeface="Franklin Gothic Book" pitchFamily="34" charset="0"/>
              <a:cs typeface="Arial" pitchFamily="34" charset="0"/>
            </a:endParaRPr>
          </a:p>
          <a:p>
            <a:r>
              <a:rPr lang="en-US" sz="1200" dirty="0">
                <a:solidFill>
                  <a:srgbClr val="C00000"/>
                </a:solidFill>
                <a:latin typeface="Franklin Gothic Book" pitchFamily="34" charset="0"/>
                <a:cs typeface="Arial" pitchFamily="34" charset="0"/>
              </a:rPr>
              <a:t>Indoor air pollution causes 1 death  every 20 seconds according to the World Health Organization.</a:t>
            </a:r>
            <a:r>
              <a:rPr lang="en-US" sz="1200" dirty="0">
                <a:solidFill>
                  <a:schemeClr val="accent3">
                    <a:lumMod val="75000"/>
                  </a:schemeClr>
                </a:solidFill>
                <a:latin typeface="Franklin Gothic Book" pitchFamily="34" charset="0"/>
                <a:cs typeface="Arial" pitchFamily="34" charset="0"/>
              </a:rPr>
              <a:t>(from World Watch Institute, Cleaning Products)</a:t>
            </a:r>
          </a:p>
          <a:p>
            <a:endParaRPr lang="en-US" sz="1200" dirty="0">
              <a:solidFill>
                <a:schemeClr val="accent3">
                  <a:lumMod val="75000"/>
                </a:schemeClr>
              </a:solidFill>
              <a:latin typeface="Franklin Gothic Book" pitchFamily="34" charset="0"/>
              <a:cs typeface="Arial" pitchFamily="34" charset="0"/>
            </a:endParaRPr>
          </a:p>
          <a:p>
            <a:r>
              <a:rPr lang="en-US" sz="1200" dirty="0">
                <a:solidFill>
                  <a:schemeClr val="accent3">
                    <a:lumMod val="75000"/>
                  </a:schemeClr>
                </a:solidFill>
                <a:latin typeface="Franklin Gothic Book" pitchFamily="34" charset="0"/>
                <a:cs typeface="Arial" pitchFamily="34" charset="0"/>
              </a:rPr>
              <a:t>Since the ingredients of many household products are considered “trade secrets, only the manufacturers know exactly what is in them.</a:t>
            </a:r>
          </a:p>
          <a:p>
            <a:endParaRPr lang="en-US" dirty="0"/>
          </a:p>
          <a:p>
            <a:endParaRPr lang="en-US" dirty="0"/>
          </a:p>
        </p:txBody>
      </p:sp>
      <p:sp>
        <p:nvSpPr>
          <p:cNvPr id="4" name="Slide Number Placeholder 3"/>
          <p:cNvSpPr>
            <a:spLocks noGrp="1"/>
          </p:cNvSpPr>
          <p:nvPr>
            <p:ph type="sldNum" sz="quarter" idx="10"/>
          </p:nvPr>
        </p:nvSpPr>
        <p:spPr/>
        <p:txBody>
          <a:bodyPr/>
          <a:lstStyle/>
          <a:p>
            <a:fld id="{542FC97F-18E5-4240-9360-75EE72A225EA}" type="slidenum">
              <a:rPr lang="en-US" smtClean="0"/>
              <a:t>3</a:t>
            </a:fld>
            <a:endParaRPr lang="en-US"/>
          </a:p>
        </p:txBody>
      </p:sp>
    </p:spTree>
    <p:extLst>
      <p:ext uri="{BB962C8B-B14F-4D97-AF65-F5344CB8AC3E}">
        <p14:creationId xmlns:p14="http://schemas.microsoft.com/office/powerpoint/2010/main" val="325756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your own home.</a:t>
            </a:r>
          </a:p>
          <a:p>
            <a:r>
              <a:rPr lang="en-US" dirty="0"/>
              <a:t>Take inventory. We have the most control over</a:t>
            </a:r>
            <a:r>
              <a:rPr lang="en-US" baseline="0" dirty="0"/>
              <a:t> combating toxins in our homes.</a:t>
            </a:r>
          </a:p>
          <a:p>
            <a:r>
              <a:rPr lang="en-US" baseline="0" dirty="0"/>
              <a:t>We teach all the time in our classes that we want to help people reduce the toxic load in their bodies.  So let’s be intentional and not add to this burden with every load of laundry or every toilet cleaning!</a:t>
            </a:r>
          </a:p>
          <a:p>
            <a:r>
              <a:rPr lang="en-US" baseline="0" dirty="0"/>
              <a:t>Honestly, just starting with the ways in which we clean our homes is a simple and great place to start.</a:t>
            </a:r>
            <a:endParaRPr lang="en-US" dirty="0"/>
          </a:p>
        </p:txBody>
      </p:sp>
      <p:sp>
        <p:nvSpPr>
          <p:cNvPr id="4" name="Slide Number Placeholder 3"/>
          <p:cNvSpPr>
            <a:spLocks noGrp="1"/>
          </p:cNvSpPr>
          <p:nvPr>
            <p:ph type="sldNum" sz="quarter" idx="10"/>
          </p:nvPr>
        </p:nvSpPr>
        <p:spPr/>
        <p:txBody>
          <a:bodyPr/>
          <a:lstStyle/>
          <a:p>
            <a:fld id="{542FC97F-18E5-4240-9360-75EE72A225EA}" type="slidenum">
              <a:rPr lang="en-US" smtClean="0"/>
              <a:t>4</a:t>
            </a:fld>
            <a:endParaRPr lang="en-US"/>
          </a:p>
        </p:txBody>
      </p:sp>
    </p:spTree>
    <p:extLst>
      <p:ext uri="{BB962C8B-B14F-4D97-AF65-F5344CB8AC3E}">
        <p14:creationId xmlns:p14="http://schemas.microsoft.com/office/powerpoint/2010/main" val="370537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2FC97F-18E5-4240-9360-75EE72A225EA}" type="slidenum">
              <a:rPr lang="en-US" smtClean="0"/>
              <a:t>5</a:t>
            </a:fld>
            <a:endParaRPr lang="en-US"/>
          </a:p>
        </p:txBody>
      </p:sp>
    </p:spTree>
    <p:extLst>
      <p:ext uri="{BB962C8B-B14F-4D97-AF65-F5344CB8AC3E}">
        <p14:creationId xmlns:p14="http://schemas.microsoft.com/office/powerpoint/2010/main" val="288305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lumMod val="60000"/>
                    <a:lumOff val="40000"/>
                  </a:schemeClr>
                </a:solidFill>
                <a:latin typeface="Franklin Gothic Book" pitchFamily="34" charset="0"/>
              </a:rPr>
              <a:t>Making </a:t>
            </a:r>
            <a:r>
              <a:rPr lang="en-US" dirty="0">
                <a:solidFill>
                  <a:schemeClr val="accent3">
                    <a:lumMod val="75000"/>
                  </a:schemeClr>
                </a:solidFill>
                <a:latin typeface="Franklin Gothic Book" pitchFamily="34" charset="0"/>
              </a:rPr>
              <a:t>“Green” </a:t>
            </a:r>
            <a:r>
              <a:rPr lang="en-US" dirty="0">
                <a:solidFill>
                  <a:schemeClr val="tx2">
                    <a:lumMod val="60000"/>
                    <a:lumOff val="40000"/>
                  </a:schemeClr>
                </a:solidFill>
                <a:latin typeface="Franklin Gothic Book" pitchFamily="34" charset="0"/>
              </a:rPr>
              <a:t>choices have an immediate impact on us</a:t>
            </a:r>
          </a:p>
          <a:p>
            <a:r>
              <a:rPr lang="en-US" dirty="0">
                <a:solidFill>
                  <a:schemeClr val="tx2">
                    <a:lumMod val="60000"/>
                    <a:lumOff val="40000"/>
                  </a:schemeClr>
                </a:solidFill>
                <a:latin typeface="Franklin Gothic Book" pitchFamily="34" charset="0"/>
              </a:rPr>
              <a:t>WIN-WIN Relationship!</a:t>
            </a:r>
          </a:p>
          <a:p>
            <a:r>
              <a:rPr lang="en-US" dirty="0">
                <a:solidFill>
                  <a:schemeClr val="tx2">
                    <a:lumMod val="60000"/>
                    <a:lumOff val="40000"/>
                  </a:schemeClr>
                </a:solidFill>
                <a:latin typeface="Franklin Gothic Book" pitchFamily="34" charset="0"/>
              </a:rPr>
              <a:t>Serves the planet AND serves us &amp; our families</a:t>
            </a:r>
          </a:p>
          <a:p>
            <a:r>
              <a:rPr lang="en-US" dirty="0">
                <a:solidFill>
                  <a:schemeClr val="tx2">
                    <a:lumMod val="60000"/>
                    <a:lumOff val="40000"/>
                  </a:schemeClr>
                </a:solidFill>
                <a:latin typeface="Franklin Gothic Book" pitchFamily="34" charset="0"/>
              </a:rPr>
              <a:t>Both Selfish &amp; Self-less</a:t>
            </a:r>
            <a:r>
              <a:rPr lang="en-US" dirty="0">
                <a:solidFill>
                  <a:schemeClr val="accent3">
                    <a:lumMod val="75000"/>
                  </a:schemeClr>
                </a:solidFill>
              </a:rPr>
              <a:t>	</a:t>
            </a:r>
            <a:endParaRPr lang="en-US" dirty="0"/>
          </a:p>
          <a:p>
            <a:endParaRPr lang="en-US" dirty="0"/>
          </a:p>
        </p:txBody>
      </p:sp>
      <p:sp>
        <p:nvSpPr>
          <p:cNvPr id="4" name="Slide Number Placeholder 3"/>
          <p:cNvSpPr>
            <a:spLocks noGrp="1"/>
          </p:cNvSpPr>
          <p:nvPr>
            <p:ph type="sldNum" sz="quarter" idx="10"/>
          </p:nvPr>
        </p:nvSpPr>
        <p:spPr/>
        <p:txBody>
          <a:bodyPr/>
          <a:lstStyle/>
          <a:p>
            <a:fld id="{542FC97F-18E5-4240-9360-75EE72A225EA}" type="slidenum">
              <a:rPr lang="en-US" smtClean="0"/>
              <a:t>6</a:t>
            </a:fld>
            <a:endParaRPr lang="en-US"/>
          </a:p>
        </p:txBody>
      </p:sp>
    </p:spTree>
    <p:extLst>
      <p:ext uri="{BB962C8B-B14F-4D97-AF65-F5344CB8AC3E}">
        <p14:creationId xmlns:p14="http://schemas.microsoft.com/office/powerpoint/2010/main" val="294348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a:latin typeface="Franklin Gothic Book" pitchFamily="34" charset="0"/>
              </a:rPr>
              <a:t>Rethink the things</a:t>
            </a:r>
            <a:r>
              <a:rPr lang="en-US" sz="1200" baseline="0" dirty="0">
                <a:latin typeface="Franklin Gothic Book" pitchFamily="34" charset="0"/>
              </a:rPr>
              <a:t> we have ALWAYS done and see where you can make positive changes.</a:t>
            </a:r>
            <a:endParaRPr lang="en-US" sz="1200" dirty="0">
              <a:latin typeface="Franklin Gothic Book" pitchFamily="34" charset="0"/>
            </a:endParaRPr>
          </a:p>
          <a:p>
            <a:pPr marL="285750" indent="-285750">
              <a:buFont typeface="Arial" pitchFamily="34" charset="0"/>
              <a:buChar char="•"/>
            </a:pPr>
            <a:r>
              <a:rPr lang="en-US" sz="1200" dirty="0">
                <a:latin typeface="Franklin Gothic Book" pitchFamily="34" charset="0"/>
              </a:rPr>
              <a:t>CLEAN doesn’t have to mean CHEMICAL!</a:t>
            </a:r>
          </a:p>
          <a:p>
            <a:pPr marL="285750" indent="-285750">
              <a:buFont typeface="Arial" pitchFamily="34" charset="0"/>
              <a:buChar char="•"/>
            </a:pPr>
            <a:r>
              <a:rPr lang="en-US" sz="1200" dirty="0">
                <a:latin typeface="Franklin Gothic Book" pitchFamily="34" charset="0"/>
              </a:rPr>
              <a:t>Doesn’t need to be a massive undertaking</a:t>
            </a:r>
          </a:p>
          <a:p>
            <a:pPr marL="285750" indent="-285750">
              <a:buFont typeface="Arial" pitchFamily="34" charset="0"/>
              <a:buChar char="•"/>
            </a:pPr>
            <a:r>
              <a:rPr lang="en-US" sz="1200" dirty="0">
                <a:latin typeface="Franklin Gothic Book" pitchFamily="34" charset="0"/>
              </a:rPr>
              <a:t>Will SAVE YOU MONEY</a:t>
            </a:r>
          </a:p>
          <a:p>
            <a:pPr marL="285750" indent="-285750">
              <a:buFont typeface="Arial" pitchFamily="34" charset="0"/>
              <a:buChar char="•"/>
            </a:pPr>
            <a:r>
              <a:rPr lang="en-US" sz="1200" dirty="0">
                <a:latin typeface="Franklin Gothic Book" pitchFamily="34" charset="0"/>
              </a:rPr>
              <a:t>Our bodies have an amazing ability to heal &amp; recover. So start NOW!</a:t>
            </a:r>
          </a:p>
          <a:p>
            <a:endParaRPr lang="en-US" dirty="0"/>
          </a:p>
          <a:p>
            <a:endParaRPr lang="en-US" dirty="0"/>
          </a:p>
        </p:txBody>
      </p:sp>
      <p:sp>
        <p:nvSpPr>
          <p:cNvPr id="4" name="Slide Number Placeholder 3"/>
          <p:cNvSpPr>
            <a:spLocks noGrp="1"/>
          </p:cNvSpPr>
          <p:nvPr>
            <p:ph type="sldNum" sz="quarter" idx="10"/>
          </p:nvPr>
        </p:nvSpPr>
        <p:spPr/>
        <p:txBody>
          <a:bodyPr/>
          <a:lstStyle/>
          <a:p>
            <a:fld id="{542FC97F-18E5-4240-9360-75EE72A225EA}" type="slidenum">
              <a:rPr lang="en-US" smtClean="0"/>
              <a:t>7</a:t>
            </a:fld>
            <a:endParaRPr lang="en-US"/>
          </a:p>
        </p:txBody>
      </p:sp>
    </p:spTree>
    <p:extLst>
      <p:ext uri="{BB962C8B-B14F-4D97-AF65-F5344CB8AC3E}">
        <p14:creationId xmlns:p14="http://schemas.microsoft.com/office/powerpoint/2010/main" val="72687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it slow.  1 or 2 changes at a time.</a:t>
            </a:r>
          </a:p>
          <a:p>
            <a:r>
              <a:rPr lang="en-US" dirty="0"/>
              <a:t>Some will want to go home and start</a:t>
            </a:r>
            <a:r>
              <a:rPr lang="en-US" baseline="0" dirty="0"/>
              <a:t> over from scratch and get rid of everything.  But if that overwhelms you, just pick one new thing to try this week.  And then move onward from there.</a:t>
            </a:r>
            <a:endParaRPr lang="en-US" dirty="0"/>
          </a:p>
          <a:p>
            <a:endParaRPr lang="en-US" dirty="0"/>
          </a:p>
        </p:txBody>
      </p:sp>
      <p:sp>
        <p:nvSpPr>
          <p:cNvPr id="4" name="Slide Number Placeholder 3"/>
          <p:cNvSpPr>
            <a:spLocks noGrp="1"/>
          </p:cNvSpPr>
          <p:nvPr>
            <p:ph type="sldNum" sz="quarter" idx="10"/>
          </p:nvPr>
        </p:nvSpPr>
        <p:spPr/>
        <p:txBody>
          <a:bodyPr/>
          <a:lstStyle/>
          <a:p>
            <a:fld id="{542FC97F-18E5-4240-9360-75EE72A225EA}" type="slidenum">
              <a:rPr lang="en-US" smtClean="0"/>
              <a:t>8</a:t>
            </a:fld>
            <a:endParaRPr lang="en-US"/>
          </a:p>
        </p:txBody>
      </p:sp>
    </p:spTree>
    <p:extLst>
      <p:ext uri="{BB962C8B-B14F-4D97-AF65-F5344CB8AC3E}">
        <p14:creationId xmlns:p14="http://schemas.microsoft.com/office/powerpoint/2010/main" val="58978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C33ED0-998F-844C-AE0D-BFA48BFC9A07}"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dirty="0">
                <a:solidFill>
                  <a:schemeClr val="accent5"/>
                </a:solidFill>
                <a:latin typeface="Arial" pitchFamily="34" charset="0"/>
                <a:cs typeface="Arial" pitchFamily="34" charset="0"/>
              </a:rPr>
              <a:t>When diffused in our homes, they increase the amount of oxygen in the atmosphere.</a:t>
            </a:r>
            <a:endParaRPr lang="en-US" sz="200" dirty="0">
              <a:solidFill>
                <a:schemeClr val="accent5"/>
              </a:solidFill>
              <a:latin typeface="Arial" pitchFamily="34" charset="0"/>
              <a:cs typeface="Arial" pitchFamily="34" charset="0"/>
            </a:endParaRPr>
          </a:p>
          <a:p>
            <a:pPr marL="171450" indent="-171450">
              <a:buFont typeface="Arial" panose="020B0604020202020204" pitchFamily="34" charset="0"/>
              <a:buChar char="•"/>
            </a:pPr>
            <a:r>
              <a:rPr lang="en-US" sz="1200" dirty="0">
                <a:solidFill>
                  <a:schemeClr val="tx2">
                    <a:lumMod val="60000"/>
                    <a:lumOff val="40000"/>
                  </a:schemeClr>
                </a:solidFill>
                <a:latin typeface="Arial" pitchFamily="34" charset="0"/>
                <a:cs typeface="Arial" pitchFamily="34" charset="0"/>
              </a:rPr>
              <a:t>Oils (i.e. Frankincense &amp; Breathe) transport oxygen and nutrients into our cells and brain.</a:t>
            </a:r>
            <a:endParaRPr lang="en-US" sz="200" dirty="0">
              <a:solidFill>
                <a:schemeClr val="tx2">
                  <a:lumMod val="60000"/>
                  <a:lumOff val="40000"/>
                </a:schemeClr>
              </a:solidFill>
              <a:latin typeface="Arial" pitchFamily="34" charset="0"/>
              <a:cs typeface="Arial" pitchFamily="34" charset="0"/>
            </a:endParaRPr>
          </a:p>
          <a:p>
            <a:pPr marL="171450" indent="-171450">
              <a:buFont typeface="Arial" panose="020B0604020202020204" pitchFamily="34" charset="0"/>
              <a:buChar char="•"/>
            </a:pPr>
            <a:r>
              <a:rPr lang="en-US" sz="1200" dirty="0">
                <a:solidFill>
                  <a:schemeClr val="accent5"/>
                </a:solidFill>
                <a:latin typeface="Arial" pitchFamily="34" charset="0"/>
                <a:cs typeface="Arial" pitchFamily="34" charset="0"/>
              </a:rPr>
              <a:t>They destroy pet odors, attack mildew, and absorb airborne dust particles.</a:t>
            </a:r>
            <a:endParaRPr lang="en-US" sz="200" dirty="0">
              <a:solidFill>
                <a:schemeClr val="accent5"/>
              </a:solidFill>
              <a:latin typeface="Arial" pitchFamily="34" charset="0"/>
              <a:cs typeface="Arial" pitchFamily="34" charset="0"/>
            </a:endParaRPr>
          </a:p>
          <a:p>
            <a:pPr marL="171450" indent="-171450">
              <a:buFont typeface="Arial" panose="020B0604020202020204" pitchFamily="34" charset="0"/>
              <a:buChar char="•"/>
            </a:pPr>
            <a:r>
              <a:rPr lang="en-US" sz="1200" dirty="0">
                <a:solidFill>
                  <a:schemeClr val="tx2">
                    <a:lumMod val="60000"/>
                    <a:lumOff val="40000"/>
                  </a:schemeClr>
                </a:solidFill>
                <a:latin typeface="Arial" pitchFamily="34" charset="0"/>
                <a:cs typeface="Arial" pitchFamily="34" charset="0"/>
              </a:rPr>
              <a:t>Essential oils are by far the healthiest, cleanest way to deodorize our homes.</a:t>
            </a:r>
          </a:p>
          <a:p>
            <a:endParaRPr lang="en-US" dirty="0"/>
          </a:p>
        </p:txBody>
      </p:sp>
      <p:sp>
        <p:nvSpPr>
          <p:cNvPr id="4" name="Slide Number Placeholder 3"/>
          <p:cNvSpPr>
            <a:spLocks noGrp="1"/>
          </p:cNvSpPr>
          <p:nvPr>
            <p:ph type="sldNum" sz="quarter" idx="10"/>
          </p:nvPr>
        </p:nvSpPr>
        <p:spPr/>
        <p:txBody>
          <a:bodyPr/>
          <a:lstStyle/>
          <a:p>
            <a:fld id="{A401F177-9518-5A4B-8358-8DA7F029BADA}"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00D978-B896-4418-B6A0-159297D61BEA}"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4344C-2F98-4E8D-ACCD-29A1E970BF24}" type="slidenum">
              <a:rPr lang="en-US" smtClean="0"/>
              <a:t>‹#›</a:t>
            </a:fld>
            <a:endParaRPr lang="en-US"/>
          </a:p>
        </p:txBody>
      </p:sp>
    </p:spTree>
    <p:extLst>
      <p:ext uri="{BB962C8B-B14F-4D97-AF65-F5344CB8AC3E}">
        <p14:creationId xmlns:p14="http://schemas.microsoft.com/office/powerpoint/2010/main" val="9156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0D978-B896-4418-B6A0-159297D61BEA}"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4344C-2F98-4E8D-ACCD-29A1E970BF24}" type="slidenum">
              <a:rPr lang="en-US" smtClean="0"/>
              <a:t>‹#›</a:t>
            </a:fld>
            <a:endParaRPr lang="en-US"/>
          </a:p>
        </p:txBody>
      </p:sp>
    </p:spTree>
    <p:extLst>
      <p:ext uri="{BB962C8B-B14F-4D97-AF65-F5344CB8AC3E}">
        <p14:creationId xmlns:p14="http://schemas.microsoft.com/office/powerpoint/2010/main" val="232961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0D978-B896-4418-B6A0-159297D61BEA}"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4344C-2F98-4E8D-ACCD-29A1E970BF24}" type="slidenum">
              <a:rPr lang="en-US" smtClean="0"/>
              <a:t>‹#›</a:t>
            </a:fld>
            <a:endParaRPr lang="en-US"/>
          </a:p>
        </p:txBody>
      </p:sp>
    </p:spTree>
    <p:extLst>
      <p:ext uri="{BB962C8B-B14F-4D97-AF65-F5344CB8AC3E}">
        <p14:creationId xmlns:p14="http://schemas.microsoft.com/office/powerpoint/2010/main" val="308260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0D978-B896-4418-B6A0-159297D61BEA}"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4344C-2F98-4E8D-ACCD-29A1E970BF24}" type="slidenum">
              <a:rPr lang="en-US" smtClean="0"/>
              <a:t>‹#›</a:t>
            </a:fld>
            <a:endParaRPr lang="en-US"/>
          </a:p>
        </p:txBody>
      </p:sp>
    </p:spTree>
    <p:extLst>
      <p:ext uri="{BB962C8B-B14F-4D97-AF65-F5344CB8AC3E}">
        <p14:creationId xmlns:p14="http://schemas.microsoft.com/office/powerpoint/2010/main" val="167476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0D978-B896-4418-B6A0-159297D61BEA}" type="datetimeFigureOut">
              <a:rPr lang="en-US" smtClean="0"/>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4344C-2F98-4E8D-ACCD-29A1E970BF24}" type="slidenum">
              <a:rPr lang="en-US" smtClean="0"/>
              <a:t>‹#›</a:t>
            </a:fld>
            <a:endParaRPr lang="en-US"/>
          </a:p>
        </p:txBody>
      </p:sp>
    </p:spTree>
    <p:extLst>
      <p:ext uri="{BB962C8B-B14F-4D97-AF65-F5344CB8AC3E}">
        <p14:creationId xmlns:p14="http://schemas.microsoft.com/office/powerpoint/2010/main" val="270901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0D978-B896-4418-B6A0-159297D61BEA}" type="datetimeFigureOut">
              <a:rPr lang="en-US" smtClean="0"/>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4344C-2F98-4E8D-ACCD-29A1E970BF24}" type="slidenum">
              <a:rPr lang="en-US" smtClean="0"/>
              <a:t>‹#›</a:t>
            </a:fld>
            <a:endParaRPr lang="en-US"/>
          </a:p>
        </p:txBody>
      </p:sp>
    </p:spTree>
    <p:extLst>
      <p:ext uri="{BB962C8B-B14F-4D97-AF65-F5344CB8AC3E}">
        <p14:creationId xmlns:p14="http://schemas.microsoft.com/office/powerpoint/2010/main" val="142135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0D978-B896-4418-B6A0-159297D61BEA}" type="datetimeFigureOut">
              <a:rPr lang="en-US" smtClean="0"/>
              <a:t>4/30/18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4344C-2F98-4E8D-ACCD-29A1E970BF24}" type="slidenum">
              <a:rPr lang="en-US" smtClean="0"/>
              <a:t>‹#›</a:t>
            </a:fld>
            <a:endParaRPr lang="en-US"/>
          </a:p>
        </p:txBody>
      </p:sp>
    </p:spTree>
    <p:extLst>
      <p:ext uri="{BB962C8B-B14F-4D97-AF65-F5344CB8AC3E}">
        <p14:creationId xmlns:p14="http://schemas.microsoft.com/office/powerpoint/2010/main" val="278965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0D978-B896-4418-B6A0-159297D61BEA}" type="datetimeFigureOut">
              <a:rPr lang="en-US" smtClean="0"/>
              <a:t>4/30/18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4344C-2F98-4E8D-ACCD-29A1E970BF24}" type="slidenum">
              <a:rPr lang="en-US" smtClean="0"/>
              <a:t>‹#›</a:t>
            </a:fld>
            <a:endParaRPr lang="en-US"/>
          </a:p>
        </p:txBody>
      </p:sp>
    </p:spTree>
    <p:extLst>
      <p:ext uri="{BB962C8B-B14F-4D97-AF65-F5344CB8AC3E}">
        <p14:creationId xmlns:p14="http://schemas.microsoft.com/office/powerpoint/2010/main" val="60840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0D978-B896-4418-B6A0-159297D61BEA}" type="datetimeFigureOut">
              <a:rPr lang="en-US" smtClean="0"/>
              <a:t>4/30/18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4344C-2F98-4E8D-ACCD-29A1E970BF24}" type="slidenum">
              <a:rPr lang="en-US" smtClean="0"/>
              <a:t>‹#›</a:t>
            </a:fld>
            <a:endParaRPr lang="en-US"/>
          </a:p>
        </p:txBody>
      </p:sp>
    </p:spTree>
    <p:extLst>
      <p:ext uri="{BB962C8B-B14F-4D97-AF65-F5344CB8AC3E}">
        <p14:creationId xmlns:p14="http://schemas.microsoft.com/office/powerpoint/2010/main" val="68831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0D978-B896-4418-B6A0-159297D61BEA}" type="datetimeFigureOut">
              <a:rPr lang="en-US" smtClean="0"/>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4344C-2F98-4E8D-ACCD-29A1E970BF24}" type="slidenum">
              <a:rPr lang="en-US" smtClean="0"/>
              <a:t>‹#›</a:t>
            </a:fld>
            <a:endParaRPr lang="en-US"/>
          </a:p>
        </p:txBody>
      </p:sp>
    </p:spTree>
    <p:extLst>
      <p:ext uri="{BB962C8B-B14F-4D97-AF65-F5344CB8AC3E}">
        <p14:creationId xmlns:p14="http://schemas.microsoft.com/office/powerpoint/2010/main" val="380731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0D978-B896-4418-B6A0-159297D61BEA}" type="datetimeFigureOut">
              <a:rPr lang="en-US" smtClean="0"/>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4344C-2F98-4E8D-ACCD-29A1E970BF24}" type="slidenum">
              <a:rPr lang="en-US" smtClean="0"/>
              <a:t>‹#›</a:t>
            </a:fld>
            <a:endParaRPr lang="en-US"/>
          </a:p>
        </p:txBody>
      </p:sp>
    </p:spTree>
    <p:extLst>
      <p:ext uri="{BB962C8B-B14F-4D97-AF65-F5344CB8AC3E}">
        <p14:creationId xmlns:p14="http://schemas.microsoft.com/office/powerpoint/2010/main" val="401598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00D978-B896-4418-B6A0-159297D61BEA}" type="datetimeFigureOut">
              <a:rPr lang="en-US" smtClean="0"/>
              <a:t>4/30/18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AA4344C-2F98-4E8D-ACCD-29A1E970BF24}" type="slidenum">
              <a:rPr lang="en-US" smtClean="0"/>
              <a:t>‹#›</a:t>
            </a:fld>
            <a:endParaRPr lang="en-US"/>
          </a:p>
        </p:txBody>
      </p:sp>
    </p:spTree>
    <p:extLst>
      <p:ext uri="{BB962C8B-B14F-4D97-AF65-F5344CB8AC3E}">
        <p14:creationId xmlns:p14="http://schemas.microsoft.com/office/powerpoint/2010/main" val="149711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uperiorcleaningtemecula.com/images/maid_green_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5396752"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524000" y="4019550"/>
            <a:ext cx="6400800" cy="990600"/>
          </a:xfrm>
        </p:spPr>
        <p:txBody>
          <a:bodyPr>
            <a:normAutofit/>
          </a:bodyPr>
          <a:lstStyle/>
          <a:p>
            <a:r>
              <a:rPr lang="en-US" sz="4800" b="1" dirty="0">
                <a:ln w="22225">
                  <a:solidFill>
                    <a:srgbClr val="00B050"/>
                  </a:solidFill>
                </a:ln>
                <a:latin typeface="Arial Narrow" panose="020B0606020202030204" pitchFamily="34" charset="0"/>
              </a:rPr>
              <a:t>Green</a:t>
            </a:r>
            <a:r>
              <a:rPr lang="en-US" sz="4800" b="1" dirty="0">
                <a:latin typeface="Arial Narrow" panose="020B0606020202030204" pitchFamily="34" charset="0"/>
              </a:rPr>
              <a:t> Up Your Home</a:t>
            </a:r>
          </a:p>
        </p:txBody>
      </p:sp>
    </p:spTree>
    <p:extLst>
      <p:ext uri="{BB962C8B-B14F-4D97-AF65-F5344CB8AC3E}">
        <p14:creationId xmlns:p14="http://schemas.microsoft.com/office/powerpoint/2010/main" val="1245701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My Book\Karina's Documents\My Pictures\August 2012\Green Cleaning with Holmes\DSC098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1940" y="133350"/>
            <a:ext cx="6420120" cy="42977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
          <p:cNvSpPr txBox="1">
            <a:spLocks noChangeArrowheads="1"/>
          </p:cNvSpPr>
          <p:nvPr/>
        </p:nvSpPr>
        <p:spPr>
          <a:xfrm>
            <a:off x="457200" y="428625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00B050"/>
                </a:solidFill>
                <a:latin typeface="Arial Narrow" panose="020B0606020202030204" pitchFamily="34" charset="0"/>
                <a:cs typeface="Arial" pitchFamily="34" charset="0"/>
                <a:sym typeface="Arial" pitchFamily="34" charset="0"/>
              </a:rPr>
              <a:t>Get the FAMILY Involved!</a:t>
            </a:r>
            <a:endParaRPr lang="en-US" dirty="0">
              <a:latin typeface="Arial Narrow" panose="020B0606020202030204" pitchFamily="34" charset="0"/>
            </a:endParaRPr>
          </a:p>
        </p:txBody>
      </p:sp>
    </p:spTree>
    <p:extLst>
      <p:ext uri="{BB962C8B-B14F-4D97-AF65-F5344CB8AC3E}">
        <p14:creationId xmlns:p14="http://schemas.microsoft.com/office/powerpoint/2010/main" val="204779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realfood.tesco.com/media/images/Orange-and-almond-srping-cake-hero-58d07750-0952-47eb-bc41-a1ef9b81c01a-0-472x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97846"/>
            <a:ext cx="3875962" cy="25456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5774" y="-323850"/>
            <a:ext cx="2155780" cy="242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57150"/>
            <a:ext cx="8229600" cy="857250"/>
          </a:xfrm>
        </p:spPr>
        <p:txBody>
          <a:bodyPr>
            <a:normAutofit/>
          </a:bodyPr>
          <a:lstStyle/>
          <a:p>
            <a:r>
              <a:rPr lang="en-US" sz="4000" b="1" dirty="0">
                <a:solidFill>
                  <a:schemeClr val="accent6"/>
                </a:solidFill>
                <a:latin typeface="Arial" pitchFamily="34" charset="0"/>
                <a:cs typeface="Arial" pitchFamily="34" charset="0"/>
              </a:rPr>
              <a:t>Wild Orange</a:t>
            </a:r>
          </a:p>
        </p:txBody>
      </p:sp>
      <p:sp>
        <p:nvSpPr>
          <p:cNvPr id="3" name="Content Placeholder 2"/>
          <p:cNvSpPr>
            <a:spLocks noGrp="1"/>
          </p:cNvSpPr>
          <p:nvPr>
            <p:ph idx="1"/>
          </p:nvPr>
        </p:nvSpPr>
        <p:spPr>
          <a:xfrm>
            <a:off x="304800" y="666750"/>
            <a:ext cx="3886199" cy="586908"/>
          </a:xfrm>
        </p:spPr>
        <p:txBody>
          <a:bodyPr>
            <a:normAutofit/>
          </a:bodyPr>
          <a:lstStyle/>
          <a:p>
            <a:pPr marL="0" indent="0">
              <a:buNone/>
            </a:pPr>
            <a:r>
              <a:rPr lang="en-US" i="1" dirty="0">
                <a:solidFill>
                  <a:schemeClr val="tx2">
                    <a:lumMod val="60000"/>
                    <a:lumOff val="40000"/>
                  </a:schemeClr>
                </a:solidFill>
                <a:latin typeface="Arial" pitchFamily="34" charset="0"/>
                <a:cs typeface="Arial" pitchFamily="34" charset="0"/>
              </a:rPr>
              <a:t>Sunshine in a Bottle</a:t>
            </a:r>
            <a:endParaRPr lang="en-US" dirty="0">
              <a:solidFill>
                <a:schemeClr val="tx2">
                  <a:lumMod val="60000"/>
                  <a:lumOff val="40000"/>
                </a:schemeClr>
              </a:solidFill>
            </a:endParaRPr>
          </a:p>
          <a:p>
            <a:pPr lvl="1"/>
            <a:endParaRPr lang="en-US" dirty="0">
              <a:solidFill>
                <a:schemeClr val="accent3">
                  <a:lumMod val="75000"/>
                </a:schemeClr>
              </a:solidFill>
            </a:endParaRPr>
          </a:p>
          <a:p>
            <a:pPr lvl="1"/>
            <a:endParaRPr lang="en-US" dirty="0">
              <a:solidFill>
                <a:schemeClr val="accent3">
                  <a:lumMod val="75000"/>
                </a:schemeClr>
              </a:solidFill>
            </a:endParaRPr>
          </a:p>
          <a:p>
            <a:endParaRPr lang="en-US" dirty="0"/>
          </a:p>
        </p:txBody>
      </p:sp>
      <p:sp>
        <p:nvSpPr>
          <p:cNvPr id="6" name="TextBox 5"/>
          <p:cNvSpPr txBox="1"/>
          <p:nvPr/>
        </p:nvSpPr>
        <p:spPr>
          <a:xfrm>
            <a:off x="152400" y="1276350"/>
            <a:ext cx="7467600" cy="3046988"/>
          </a:xfrm>
          <a:prstGeom prst="rect">
            <a:avLst/>
          </a:prstGeom>
          <a:noFill/>
        </p:spPr>
        <p:txBody>
          <a:bodyPr wrap="square" rtlCol="0">
            <a:spAutoFit/>
          </a:bodyPr>
          <a:lstStyle/>
          <a:p>
            <a:pPr marL="800100" lvl="1" indent="-342900">
              <a:buFont typeface="Arial" charset="0"/>
              <a:buChar char="•"/>
            </a:pPr>
            <a:r>
              <a:rPr lang="en-US" sz="2400" dirty="0">
                <a:solidFill>
                  <a:schemeClr val="tx2">
                    <a:lumMod val="60000"/>
                    <a:lumOff val="40000"/>
                  </a:schemeClr>
                </a:solidFill>
                <a:latin typeface="Arial" pitchFamily="34" charset="0"/>
                <a:cs typeface="Arial" pitchFamily="34" charset="0"/>
              </a:rPr>
              <a:t>Simply drip a drop on any surface for an uplifting cleaning experience!</a:t>
            </a:r>
          </a:p>
          <a:p>
            <a:pPr marL="800100" lvl="1" indent="-342900">
              <a:buFont typeface="Arial" charset="0"/>
              <a:buChar char="•"/>
            </a:pPr>
            <a:r>
              <a:rPr lang="en-US" sz="2400" dirty="0">
                <a:solidFill>
                  <a:schemeClr val="tx2">
                    <a:lumMod val="60000"/>
                    <a:lumOff val="40000"/>
                  </a:schemeClr>
                </a:solidFill>
                <a:latin typeface="Arial" pitchFamily="34" charset="0"/>
                <a:cs typeface="Arial" pitchFamily="34" charset="0"/>
              </a:rPr>
              <a:t>Diffuse in a room to neutralize odors and elevate the mood.</a:t>
            </a:r>
          </a:p>
          <a:p>
            <a:pPr marL="800100" lvl="1" indent="-342900">
              <a:buFont typeface="Arial" charset="0"/>
              <a:buChar char="•"/>
            </a:pPr>
            <a:r>
              <a:rPr lang="en-US" sz="2400" dirty="0">
                <a:solidFill>
                  <a:schemeClr val="tx2">
                    <a:lumMod val="60000"/>
                    <a:lumOff val="40000"/>
                  </a:schemeClr>
                </a:solidFill>
                <a:latin typeface="Arial" pitchFamily="34" charset="0"/>
                <a:cs typeface="Arial" pitchFamily="34" charset="0"/>
              </a:rPr>
              <a:t>Add to DIY soaps &amp; detergents for great aroma.</a:t>
            </a:r>
          </a:p>
          <a:p>
            <a:pPr marL="800100" lvl="1" indent="-342900">
              <a:buFont typeface="Arial" charset="0"/>
              <a:buChar char="•"/>
            </a:pPr>
            <a:r>
              <a:rPr lang="en-US" sz="2400" dirty="0">
                <a:solidFill>
                  <a:schemeClr val="tx2">
                    <a:lumMod val="60000"/>
                    <a:lumOff val="40000"/>
                  </a:schemeClr>
                </a:solidFill>
                <a:latin typeface="Arial" pitchFamily="34" charset="0"/>
                <a:cs typeface="Arial" pitchFamily="34" charset="0"/>
              </a:rPr>
              <a:t>Amazing goo-gone.</a:t>
            </a:r>
          </a:p>
          <a:p>
            <a:pPr marL="800100" lvl="1" indent="-342900">
              <a:buFont typeface="Arial" charset="0"/>
              <a:buChar char="•"/>
            </a:pPr>
            <a:r>
              <a:rPr lang="en-US" sz="2400" dirty="0">
                <a:solidFill>
                  <a:schemeClr val="tx2">
                    <a:lumMod val="60000"/>
                    <a:lumOff val="40000"/>
                  </a:schemeClr>
                </a:solidFill>
                <a:latin typeface="Arial" pitchFamily="34" charset="0"/>
                <a:cs typeface="Arial" pitchFamily="34" charset="0"/>
              </a:rPr>
              <a:t>Add to smoothies, frosting and other foods for a sweet burst of flavor.</a:t>
            </a:r>
          </a:p>
        </p:txBody>
      </p:sp>
    </p:spTree>
    <p:extLst>
      <p:ext uri="{BB962C8B-B14F-4D97-AF65-F5344CB8AC3E}">
        <p14:creationId xmlns:p14="http://schemas.microsoft.com/office/powerpoint/2010/main" val="405574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doterra-essential-oils.com/wp-content/uploads/2012/03/Lemon-Essential-O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730" y="57150"/>
            <a:ext cx="1565197" cy="20869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green-living-made-easy.com/image-files/greenkitchen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802" y="3036093"/>
            <a:ext cx="2905125" cy="210740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3707" y="5954"/>
            <a:ext cx="8229600" cy="857250"/>
          </a:xfrm>
        </p:spPr>
        <p:txBody>
          <a:bodyPr>
            <a:normAutofit/>
          </a:bodyPr>
          <a:lstStyle/>
          <a:p>
            <a:r>
              <a:rPr lang="en-US" sz="4000" b="1" dirty="0">
                <a:solidFill>
                  <a:srgbClr val="FFC000"/>
                </a:solidFill>
                <a:latin typeface="Arial" pitchFamily="34" charset="0"/>
                <a:cs typeface="Arial" pitchFamily="34" charset="0"/>
              </a:rPr>
              <a:t>Lemon</a:t>
            </a:r>
          </a:p>
        </p:txBody>
      </p:sp>
      <p:sp>
        <p:nvSpPr>
          <p:cNvPr id="10" name="Content Placeholder 2"/>
          <p:cNvSpPr txBox="1">
            <a:spLocks/>
          </p:cNvSpPr>
          <p:nvPr/>
        </p:nvSpPr>
        <p:spPr>
          <a:xfrm>
            <a:off x="103349" y="761155"/>
            <a:ext cx="8229600" cy="339447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i="1" dirty="0">
                <a:solidFill>
                  <a:schemeClr val="tx2">
                    <a:lumMod val="60000"/>
                    <a:lumOff val="40000"/>
                  </a:schemeClr>
                </a:solidFill>
                <a:latin typeface="Arial" pitchFamily="34" charset="0"/>
                <a:cs typeface="Arial" pitchFamily="34" charset="0"/>
              </a:rPr>
              <a:t>Clean &amp; Freshen</a:t>
            </a:r>
          </a:p>
          <a:p>
            <a:pPr lvl="1">
              <a:buFont typeface="Arial" pitchFamily="34" charset="0"/>
              <a:buChar char="•"/>
            </a:pPr>
            <a:r>
              <a:rPr lang="en-US" sz="2600" dirty="0">
                <a:solidFill>
                  <a:schemeClr val="tx2">
                    <a:lumMod val="60000"/>
                    <a:lumOff val="40000"/>
                  </a:schemeClr>
                </a:solidFill>
                <a:latin typeface="Arial" pitchFamily="34" charset="0"/>
                <a:cs typeface="Arial" pitchFamily="34" charset="0"/>
              </a:rPr>
              <a:t>Great all natural fruit wash. Add several drops to a spray bottle with water. Spray and wipe fruit clean!</a:t>
            </a:r>
          </a:p>
          <a:p>
            <a:pPr lvl="1">
              <a:buFont typeface="Arial" pitchFamily="34" charset="0"/>
              <a:buChar char="•"/>
            </a:pPr>
            <a:r>
              <a:rPr lang="en-US" sz="2600" dirty="0">
                <a:solidFill>
                  <a:schemeClr val="tx2">
                    <a:lumMod val="60000"/>
                    <a:lumOff val="40000"/>
                  </a:schemeClr>
                </a:solidFill>
                <a:latin typeface="Arial" pitchFamily="34" charset="0"/>
                <a:cs typeface="Arial" pitchFamily="34" charset="0"/>
              </a:rPr>
              <a:t>Diffuse in a room to neutralize odors and elevate mood.</a:t>
            </a:r>
          </a:p>
          <a:p>
            <a:pPr lvl="1">
              <a:buFont typeface="Arial" pitchFamily="34" charset="0"/>
              <a:buChar char="•"/>
            </a:pPr>
            <a:r>
              <a:rPr lang="en-US" sz="2600" dirty="0">
                <a:solidFill>
                  <a:schemeClr val="tx2">
                    <a:lumMod val="60000"/>
                    <a:lumOff val="40000"/>
                  </a:schemeClr>
                </a:solidFill>
                <a:latin typeface="Arial" pitchFamily="34" charset="0"/>
                <a:cs typeface="Arial" pitchFamily="34" charset="0"/>
              </a:rPr>
              <a:t>Degreaser &amp; Furniture Polish for wood, stainless steel appliances, and more.</a:t>
            </a:r>
          </a:p>
          <a:p>
            <a:pPr lvl="1">
              <a:buFont typeface="Arial" pitchFamily="34" charset="0"/>
              <a:buChar char="•"/>
            </a:pPr>
            <a:r>
              <a:rPr lang="en-US" sz="2600" dirty="0">
                <a:solidFill>
                  <a:schemeClr val="tx2">
                    <a:lumMod val="60000"/>
                    <a:lumOff val="40000"/>
                  </a:schemeClr>
                </a:solidFill>
                <a:latin typeface="Arial" pitchFamily="34" charset="0"/>
                <a:cs typeface="Arial" pitchFamily="34" charset="0"/>
              </a:rPr>
              <a:t>Dissolves sticky substances.</a:t>
            </a:r>
          </a:p>
          <a:p>
            <a:pPr lvl="1">
              <a:buFont typeface="Arial" pitchFamily="34" charset="0"/>
              <a:buChar char="•"/>
            </a:pPr>
            <a:r>
              <a:rPr lang="en-US" sz="2600" dirty="0">
                <a:solidFill>
                  <a:schemeClr val="tx2">
                    <a:lumMod val="60000"/>
                    <a:lumOff val="40000"/>
                  </a:schemeClr>
                </a:solidFill>
                <a:latin typeface="Arial" pitchFamily="34" charset="0"/>
                <a:cs typeface="Arial" pitchFamily="34" charset="0"/>
              </a:rPr>
              <a:t>Removes glue, paint, marker &amp; more!</a:t>
            </a:r>
          </a:p>
          <a:p>
            <a:pPr lvl="1"/>
            <a:endParaRPr lang="en-US" dirty="0">
              <a:solidFill>
                <a:schemeClr val="accent3">
                  <a:lumMod val="75000"/>
                </a:schemeClr>
              </a:solidFill>
            </a:endParaRPr>
          </a:p>
        </p:txBody>
      </p:sp>
    </p:spTree>
    <p:extLst>
      <p:ext uri="{BB962C8B-B14F-4D97-AF65-F5344CB8AC3E}">
        <p14:creationId xmlns:p14="http://schemas.microsoft.com/office/powerpoint/2010/main" val="113174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beyond-bath.com/bb/wp-content/uploads/2010/0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8011" y="2226383"/>
            <a:ext cx="2641907" cy="26419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doterra-essential-oils.com/wp-content/uploads/2012/03/Melaleuca-Essential-O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659" y="133350"/>
            <a:ext cx="1701403" cy="226853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609600" y="0"/>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err="1">
                <a:solidFill>
                  <a:schemeClr val="accent3"/>
                </a:solidFill>
                <a:latin typeface="Arial" pitchFamily="34" charset="0"/>
                <a:cs typeface="Arial" pitchFamily="34" charset="0"/>
              </a:rPr>
              <a:t>Melaleuca</a:t>
            </a:r>
            <a:r>
              <a:rPr lang="en-US" sz="4000" b="1" dirty="0">
                <a:solidFill>
                  <a:schemeClr val="accent3"/>
                </a:solidFill>
                <a:latin typeface="Arial" pitchFamily="34" charset="0"/>
                <a:cs typeface="Arial" pitchFamily="34" charset="0"/>
              </a:rPr>
              <a:t> </a:t>
            </a:r>
          </a:p>
        </p:txBody>
      </p:sp>
      <p:sp>
        <p:nvSpPr>
          <p:cNvPr id="10" name="Content Placeholder 2"/>
          <p:cNvSpPr txBox="1">
            <a:spLocks/>
          </p:cNvSpPr>
          <p:nvPr/>
        </p:nvSpPr>
        <p:spPr>
          <a:xfrm>
            <a:off x="78372" y="745160"/>
            <a:ext cx="8229600" cy="339447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i="1" dirty="0">
                <a:solidFill>
                  <a:schemeClr val="tx2">
                    <a:lumMod val="60000"/>
                    <a:lumOff val="40000"/>
                  </a:schemeClr>
                </a:solidFill>
                <a:latin typeface="Arial" pitchFamily="34" charset="0"/>
                <a:cs typeface="Arial" pitchFamily="34" charset="0"/>
              </a:rPr>
              <a:t>Tea Tree Oil</a:t>
            </a:r>
          </a:p>
          <a:p>
            <a:pPr lvl="1">
              <a:buFont typeface="Arial" pitchFamily="34" charset="0"/>
              <a:buChar char="•"/>
            </a:pPr>
            <a:r>
              <a:rPr lang="en-US" dirty="0">
                <a:solidFill>
                  <a:schemeClr val="tx2">
                    <a:lumMod val="60000"/>
                    <a:lumOff val="40000"/>
                  </a:schemeClr>
                </a:solidFill>
                <a:latin typeface="Arial" pitchFamily="34" charset="0"/>
                <a:cs typeface="Arial" pitchFamily="34" charset="0"/>
              </a:rPr>
              <a:t>Mix 10-15 drops with vinegar and baking soda for toilet scrub.</a:t>
            </a:r>
          </a:p>
          <a:p>
            <a:pPr lvl="1">
              <a:buFont typeface="Arial" pitchFamily="34" charset="0"/>
              <a:buChar char="•"/>
            </a:pPr>
            <a:r>
              <a:rPr lang="en-US" dirty="0">
                <a:solidFill>
                  <a:schemeClr val="tx2">
                    <a:lumMod val="60000"/>
                    <a:lumOff val="40000"/>
                  </a:schemeClr>
                </a:solidFill>
                <a:latin typeface="Arial" pitchFamily="34" charset="0"/>
                <a:cs typeface="Arial" pitchFamily="34" charset="0"/>
              </a:rPr>
              <a:t>Effective and safe surface cleaner.</a:t>
            </a:r>
          </a:p>
          <a:p>
            <a:pPr lvl="1">
              <a:buFont typeface="Arial" pitchFamily="34" charset="0"/>
              <a:buChar char="•"/>
            </a:pPr>
            <a:r>
              <a:rPr lang="en-US" dirty="0">
                <a:solidFill>
                  <a:schemeClr val="tx2">
                    <a:lumMod val="60000"/>
                    <a:lumOff val="40000"/>
                  </a:schemeClr>
                </a:solidFill>
                <a:latin typeface="Arial" pitchFamily="34" charset="0"/>
                <a:cs typeface="Arial" pitchFamily="34" charset="0"/>
              </a:rPr>
              <a:t>Use with shampoo and conditioner 			           for healthy scalp and hair.</a:t>
            </a:r>
          </a:p>
          <a:p>
            <a:pPr lvl="1">
              <a:buFont typeface="Arial" pitchFamily="34" charset="0"/>
              <a:buChar char="•"/>
            </a:pPr>
            <a:r>
              <a:rPr lang="en-US" dirty="0">
                <a:solidFill>
                  <a:schemeClr val="tx2">
                    <a:lumMod val="60000"/>
                    <a:lumOff val="40000"/>
                  </a:schemeClr>
                </a:solidFill>
                <a:latin typeface="Arial" pitchFamily="34" charset="0"/>
                <a:cs typeface="Arial" pitchFamily="34" charset="0"/>
              </a:rPr>
              <a:t>Apply to blemishes and rashes 					      as a part of daily cleansing program.</a:t>
            </a:r>
          </a:p>
          <a:p>
            <a:pPr lvl="1"/>
            <a:endParaRPr lang="en-US" dirty="0">
              <a:solidFill>
                <a:schemeClr val="tx2">
                  <a:lumMod val="60000"/>
                  <a:lumOff val="40000"/>
                </a:schemeClr>
              </a:solidFill>
            </a:endParaRPr>
          </a:p>
        </p:txBody>
      </p:sp>
    </p:spTree>
    <p:extLst>
      <p:ext uri="{BB962C8B-B14F-4D97-AF65-F5344CB8AC3E}">
        <p14:creationId xmlns:p14="http://schemas.microsoft.com/office/powerpoint/2010/main" val="200270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i.ebayimg.com/t/doTerra-Purify-CPTG-Essential-Oil-15-mL-w-FREE-Sample-A-Z-Guide-/00/s/MTYwMFgxMjAw/%24%28KGrHqJ,%21lgE9qduHUoTBPcJCFvW5w%7E%7E60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7150"/>
            <a:ext cx="2083377" cy="2777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84535"/>
            <a:ext cx="8229600" cy="857250"/>
          </a:xfrm>
        </p:spPr>
        <p:txBody>
          <a:bodyPr/>
          <a:lstStyle/>
          <a:p>
            <a:r>
              <a:rPr lang="en-US" b="1" dirty="0">
                <a:solidFill>
                  <a:schemeClr val="accent1">
                    <a:lumMod val="75000"/>
                  </a:schemeClr>
                </a:solidFill>
                <a:latin typeface="Arial" pitchFamily="34" charset="0"/>
                <a:cs typeface="Arial" pitchFamily="34" charset="0"/>
              </a:rPr>
              <a:t>Purify</a:t>
            </a:r>
          </a:p>
        </p:txBody>
      </p:sp>
      <p:sp>
        <p:nvSpPr>
          <p:cNvPr id="3" name="Content Placeholder 2"/>
          <p:cNvSpPr>
            <a:spLocks noGrp="1"/>
          </p:cNvSpPr>
          <p:nvPr>
            <p:ph idx="1"/>
          </p:nvPr>
        </p:nvSpPr>
        <p:spPr>
          <a:xfrm>
            <a:off x="333375" y="941785"/>
            <a:ext cx="8349932" cy="3536731"/>
          </a:xfrm>
        </p:spPr>
        <p:txBody>
          <a:bodyPr>
            <a:normAutofit fontScale="92500" lnSpcReduction="10000"/>
          </a:bodyPr>
          <a:lstStyle/>
          <a:p>
            <a:pPr marL="0" indent="0">
              <a:buNone/>
            </a:pPr>
            <a:r>
              <a:rPr lang="en-US" i="1" dirty="0">
                <a:solidFill>
                  <a:schemeClr val="tx2">
                    <a:lumMod val="60000"/>
                    <a:lumOff val="40000"/>
                  </a:schemeClr>
                </a:solidFill>
                <a:latin typeface="Arial" pitchFamily="34" charset="0"/>
                <a:cs typeface="Arial" pitchFamily="34" charset="0"/>
              </a:rPr>
              <a:t>Cleansing Blend</a:t>
            </a:r>
          </a:p>
          <a:p>
            <a:pPr lvl="1">
              <a:buFont typeface="Arial" pitchFamily="34" charset="0"/>
              <a:buChar char="•"/>
            </a:pPr>
            <a:r>
              <a:rPr lang="en-US" dirty="0">
                <a:solidFill>
                  <a:schemeClr val="tx2">
                    <a:lumMod val="60000"/>
                    <a:lumOff val="40000"/>
                  </a:schemeClr>
                </a:solidFill>
                <a:latin typeface="Arial" pitchFamily="34" charset="0"/>
                <a:cs typeface="Arial" pitchFamily="34" charset="0"/>
              </a:rPr>
              <a:t>Eliminates odors, pathogens &amp; mold.</a:t>
            </a:r>
          </a:p>
          <a:p>
            <a:pPr lvl="1">
              <a:buFont typeface="Arial" pitchFamily="34" charset="0"/>
              <a:buChar char="•"/>
            </a:pPr>
            <a:r>
              <a:rPr lang="en-US" dirty="0">
                <a:solidFill>
                  <a:schemeClr val="tx2">
                    <a:lumMod val="60000"/>
                    <a:lumOff val="40000"/>
                  </a:schemeClr>
                </a:solidFill>
                <a:latin typeface="Arial" pitchFamily="34" charset="0"/>
                <a:cs typeface="Arial" pitchFamily="34" charset="0"/>
              </a:rPr>
              <a:t>Room deodorizer.</a:t>
            </a:r>
          </a:p>
          <a:p>
            <a:pPr lvl="1">
              <a:buFont typeface="Arial" pitchFamily="34" charset="0"/>
              <a:buChar char="•"/>
            </a:pPr>
            <a:r>
              <a:rPr lang="en-US" dirty="0">
                <a:solidFill>
                  <a:schemeClr val="tx2">
                    <a:lumMod val="60000"/>
                    <a:lumOff val="40000"/>
                  </a:schemeClr>
                </a:solidFill>
                <a:latin typeface="Arial" pitchFamily="34" charset="0"/>
                <a:cs typeface="Arial" pitchFamily="34" charset="0"/>
              </a:rPr>
              <a:t>Countertop sanitizer.</a:t>
            </a:r>
          </a:p>
          <a:p>
            <a:pPr lvl="1">
              <a:buFont typeface="Arial" pitchFamily="34" charset="0"/>
              <a:buChar char="•"/>
            </a:pPr>
            <a:r>
              <a:rPr lang="en-US" dirty="0">
                <a:solidFill>
                  <a:schemeClr val="tx2">
                    <a:lumMod val="60000"/>
                    <a:lumOff val="40000"/>
                  </a:schemeClr>
                </a:solidFill>
                <a:latin typeface="Arial" pitchFamily="34" charset="0"/>
                <a:cs typeface="Arial" pitchFamily="34" charset="0"/>
              </a:rPr>
              <a:t>Add several drops to laundry or dish washer to freshen and purify.</a:t>
            </a:r>
          </a:p>
          <a:p>
            <a:pPr lvl="1">
              <a:buFont typeface="Arial" pitchFamily="34" charset="0"/>
              <a:buChar char="•"/>
            </a:pPr>
            <a:r>
              <a:rPr lang="en-US" dirty="0">
                <a:solidFill>
                  <a:schemeClr val="tx2">
                    <a:lumMod val="60000"/>
                    <a:lumOff val="40000"/>
                  </a:schemeClr>
                </a:solidFill>
                <a:latin typeface="Arial" pitchFamily="34" charset="0"/>
                <a:cs typeface="Arial" pitchFamily="34" charset="0"/>
              </a:rPr>
              <a:t>Add 15 drops to 24 oz. spray bottle filled water and ¼ cup vinegar for a shower spray.</a:t>
            </a:r>
          </a:p>
          <a:p>
            <a:endParaRPr lang="en-US" dirty="0"/>
          </a:p>
        </p:txBody>
      </p:sp>
    </p:spTree>
    <p:extLst>
      <p:ext uri="{BB962C8B-B14F-4D97-AF65-F5344CB8AC3E}">
        <p14:creationId xmlns:p14="http://schemas.microsoft.com/office/powerpoint/2010/main" val="180526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304189"/>
            <a:ext cx="1236468" cy="227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266" y="2236263"/>
            <a:ext cx="1753139" cy="2337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OnGuardPouring.jpg"/>
          <p:cNvPicPr>
            <a:picLocks noChangeAspect="1"/>
          </p:cNvPicPr>
          <p:nvPr/>
        </p:nvPicPr>
        <p:blipFill>
          <a:blip r:embed="rId4"/>
          <a:stretch>
            <a:fillRect/>
          </a:stretch>
        </p:blipFill>
        <p:spPr>
          <a:xfrm>
            <a:off x="0" y="1"/>
            <a:ext cx="2162175" cy="2190750"/>
          </a:xfrm>
          <a:prstGeom prst="rect">
            <a:avLst/>
          </a:prstGeom>
        </p:spPr>
      </p:pic>
      <p:sp>
        <p:nvSpPr>
          <p:cNvPr id="7" name="TextBox 6"/>
          <p:cNvSpPr txBox="1"/>
          <p:nvPr/>
        </p:nvSpPr>
        <p:spPr>
          <a:xfrm>
            <a:off x="5367098" y="4887341"/>
            <a:ext cx="3688080" cy="210587"/>
          </a:xfrm>
          <a:prstGeom prst="rect">
            <a:avLst/>
          </a:prstGeom>
          <a:noFill/>
        </p:spPr>
        <p:txBody>
          <a:bodyPr wrap="square" lIns="101870" tIns="50935" rIns="101870" bIns="50935" rtlCol="0">
            <a:spAutoFit/>
          </a:bodyPr>
          <a:lstStyle/>
          <a:p>
            <a:pPr algn="r"/>
            <a:r>
              <a:rPr lang="en-US" sz="700" dirty="0">
                <a:solidFill>
                  <a:schemeClr val="bg1"/>
                </a:solidFill>
                <a:latin typeface="Franklin Gothic Book" pitchFamily="34" charset="0"/>
              </a:rPr>
              <a:t>© 2012 dōTERRA Holdings, LLC, Unauthorized duplication prohibited</a:t>
            </a:r>
          </a:p>
        </p:txBody>
      </p:sp>
      <p:sp>
        <p:nvSpPr>
          <p:cNvPr id="8" name="TextBox 7"/>
          <p:cNvSpPr txBox="1"/>
          <p:nvPr/>
        </p:nvSpPr>
        <p:spPr>
          <a:xfrm>
            <a:off x="8457643" y="4478516"/>
            <a:ext cx="586740" cy="718430"/>
          </a:xfrm>
          <a:prstGeom prst="rect">
            <a:avLst/>
          </a:prstGeom>
          <a:noFill/>
        </p:spPr>
        <p:txBody>
          <a:bodyPr wrap="square" lIns="101882" tIns="50941" rIns="101882" bIns="50941" rtlCol="0">
            <a:spAutoFit/>
          </a:bodyPr>
          <a:lstStyle/>
          <a:p>
            <a:pPr algn="ctr"/>
            <a:r>
              <a:rPr lang="en-US" sz="4000" dirty="0">
                <a:solidFill>
                  <a:schemeClr val="bg1"/>
                </a:solidFill>
                <a:latin typeface="Franklin Gothic Book" pitchFamily="34" charset="0"/>
                <a:sym typeface="Wingdings"/>
              </a:rPr>
              <a:t></a:t>
            </a:r>
            <a:endParaRPr lang="en-US" sz="4000" dirty="0">
              <a:solidFill>
                <a:schemeClr val="bg1"/>
              </a:solidFill>
              <a:latin typeface="Franklin Gothic Book" pitchFamily="34" charset="0"/>
            </a:endParaRPr>
          </a:p>
        </p:txBody>
      </p:sp>
      <p:sp>
        <p:nvSpPr>
          <p:cNvPr id="10" name="Title 1"/>
          <p:cNvSpPr>
            <a:spLocks noGrp="1"/>
          </p:cNvSpPr>
          <p:nvPr>
            <p:ph type="title"/>
          </p:nvPr>
        </p:nvSpPr>
        <p:spPr>
          <a:xfrm>
            <a:off x="810318" y="127397"/>
            <a:ext cx="8229600" cy="857250"/>
          </a:xfrm>
        </p:spPr>
        <p:txBody>
          <a:bodyPr>
            <a:normAutofit/>
          </a:bodyPr>
          <a:lstStyle/>
          <a:p>
            <a:r>
              <a:rPr lang="en-US" b="1" dirty="0" err="1">
                <a:solidFill>
                  <a:srgbClr val="FF0000"/>
                </a:solidFill>
                <a:latin typeface="Arial" pitchFamily="34" charset="0"/>
                <a:cs typeface="Arial" pitchFamily="34" charset="0"/>
              </a:rPr>
              <a:t>OnGuard</a:t>
            </a:r>
            <a:endParaRPr lang="en-US" b="1" dirty="0">
              <a:solidFill>
                <a:srgbClr val="FF0000"/>
              </a:solidFill>
              <a:latin typeface="Arial" pitchFamily="34" charset="0"/>
              <a:cs typeface="Arial" pitchFamily="34" charset="0"/>
            </a:endParaRPr>
          </a:p>
        </p:txBody>
      </p:sp>
      <p:sp>
        <p:nvSpPr>
          <p:cNvPr id="11" name="Content Placeholder 2"/>
          <p:cNvSpPr txBox="1">
            <a:spLocks/>
          </p:cNvSpPr>
          <p:nvPr/>
        </p:nvSpPr>
        <p:spPr>
          <a:xfrm>
            <a:off x="1805835" y="1069291"/>
            <a:ext cx="6990788" cy="35248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i="1" dirty="0">
                <a:solidFill>
                  <a:schemeClr val="accent3">
                    <a:lumMod val="75000"/>
                  </a:schemeClr>
                </a:solidFill>
                <a:latin typeface="Arial" pitchFamily="34" charset="0"/>
                <a:cs typeface="Arial" pitchFamily="34" charset="0"/>
              </a:rPr>
              <a:t>	</a:t>
            </a:r>
          </a:p>
          <a:p>
            <a:pPr lvl="1">
              <a:buFont typeface="Arial" pitchFamily="34" charset="0"/>
              <a:buChar char="•"/>
            </a:pPr>
            <a:r>
              <a:rPr lang="en-US" sz="2600" dirty="0">
                <a:solidFill>
                  <a:schemeClr val="tx2">
                    <a:lumMod val="60000"/>
                    <a:lumOff val="40000"/>
                  </a:schemeClr>
                </a:solidFill>
                <a:latin typeface="Arial" pitchFamily="34" charset="0"/>
                <a:cs typeface="Arial" pitchFamily="34" charset="0"/>
              </a:rPr>
              <a:t>Diffuse to eliminate airborne pathogens.</a:t>
            </a:r>
          </a:p>
          <a:p>
            <a:pPr lvl="1">
              <a:buFont typeface="Arial" pitchFamily="34" charset="0"/>
              <a:buChar char="•"/>
            </a:pPr>
            <a:r>
              <a:rPr lang="en-US" sz="2600" dirty="0">
                <a:solidFill>
                  <a:schemeClr val="tx2">
                    <a:lumMod val="60000"/>
                    <a:lumOff val="40000"/>
                  </a:schemeClr>
                </a:solidFill>
                <a:latin typeface="Arial" pitchFamily="34" charset="0"/>
                <a:cs typeface="Arial" pitchFamily="34" charset="0"/>
              </a:rPr>
              <a:t>Dilute in spray bottle to clean doorknobs, telephones, and other surfaces.</a:t>
            </a:r>
          </a:p>
          <a:p>
            <a:pPr lvl="1">
              <a:buFont typeface="Arial" pitchFamily="34" charset="0"/>
              <a:buChar char="•"/>
            </a:pPr>
            <a:r>
              <a:rPr lang="en-US" sz="2600" dirty="0">
                <a:solidFill>
                  <a:schemeClr val="tx2">
                    <a:lumMod val="60000"/>
                    <a:lumOff val="40000"/>
                  </a:schemeClr>
                </a:solidFill>
                <a:latin typeface="Arial" pitchFamily="34" charset="0"/>
                <a:cs typeface="Arial" pitchFamily="34" charset="0"/>
              </a:rPr>
              <a:t>Mix with water or coconut oil for all natural hand sanitizer.</a:t>
            </a:r>
          </a:p>
          <a:p>
            <a:pPr lvl="1">
              <a:buFont typeface="Arial" pitchFamily="34" charset="0"/>
              <a:buChar char="•"/>
            </a:pPr>
            <a:endParaRPr lang="en-US" dirty="0">
              <a:solidFill>
                <a:schemeClr val="accent3">
                  <a:lumMod val="75000"/>
                </a:schemeClr>
              </a:solidFill>
              <a:latin typeface="Arial" pitchFamily="34" charset="0"/>
              <a:cs typeface="Arial" pitchFamily="34" charset="0"/>
            </a:endParaRPr>
          </a:p>
          <a:p>
            <a:pPr lvl="1"/>
            <a:endParaRPr lang="en-US" dirty="0">
              <a:solidFill>
                <a:schemeClr val="accent3">
                  <a:lumMod val="75000"/>
                </a:schemeClr>
              </a:solidFill>
            </a:endParaRPr>
          </a:p>
        </p:txBody>
      </p:sp>
      <p:pic>
        <p:nvPicPr>
          <p:cNvPr id="13" name="Picture 12"/>
          <p:cNvPicPr preferRelativeResize="0">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332" y="4660030"/>
            <a:ext cx="1698829" cy="349434"/>
          </a:xfrm>
          <a:prstGeom prst="rect">
            <a:avLst/>
          </a:prstGeom>
        </p:spPr>
      </p:pic>
      <p:sp>
        <p:nvSpPr>
          <p:cNvPr id="14" name="TextBox 13"/>
          <p:cNvSpPr txBox="1"/>
          <p:nvPr/>
        </p:nvSpPr>
        <p:spPr>
          <a:xfrm>
            <a:off x="1675662" y="4700447"/>
            <a:ext cx="3560951" cy="356463"/>
          </a:xfrm>
          <a:prstGeom prst="rect">
            <a:avLst/>
          </a:prstGeom>
          <a:noFill/>
        </p:spPr>
        <p:txBody>
          <a:bodyPr wrap="square" lIns="101882" tIns="50941" rIns="101882" bIns="50941" rtlCol="0">
            <a:spAutoFit/>
          </a:bodyPr>
          <a:lstStyle/>
          <a:p>
            <a:r>
              <a:rPr lang="en-US" sz="1650" dirty="0">
                <a:solidFill>
                  <a:schemeClr val="bg1"/>
                </a:solidFill>
                <a:latin typeface="Franklin Gothic Book" pitchFamily="34" charset="0"/>
              </a:rPr>
              <a:t>Certified Pure Therapeutic Grade</a:t>
            </a:r>
          </a:p>
        </p:txBody>
      </p:sp>
      <p:sp>
        <p:nvSpPr>
          <p:cNvPr id="2" name="TextBox 1"/>
          <p:cNvSpPr txBox="1"/>
          <p:nvPr/>
        </p:nvSpPr>
        <p:spPr>
          <a:xfrm>
            <a:off x="2037219" y="1069291"/>
            <a:ext cx="3169457" cy="584775"/>
          </a:xfrm>
          <a:prstGeom prst="rect">
            <a:avLst/>
          </a:prstGeom>
          <a:noFill/>
        </p:spPr>
        <p:txBody>
          <a:bodyPr wrap="none" rtlCol="0">
            <a:spAutoFit/>
          </a:bodyPr>
          <a:lstStyle/>
          <a:p>
            <a:r>
              <a:rPr lang="en-US" sz="3200" i="1" dirty="0">
                <a:solidFill>
                  <a:schemeClr val="tx2">
                    <a:lumMod val="60000"/>
                    <a:lumOff val="40000"/>
                  </a:schemeClr>
                </a:solidFill>
                <a:latin typeface="Arial" panose="020B0604020202020204" pitchFamily="34" charset="0"/>
                <a:cs typeface="Arial" panose="020B0604020202020204" pitchFamily="34" charset="0"/>
              </a:rPr>
              <a:t>Protective Blend</a:t>
            </a:r>
          </a:p>
        </p:txBody>
      </p:sp>
    </p:spTree>
    <p:extLst>
      <p:ext uri="{BB962C8B-B14F-4D97-AF65-F5344CB8AC3E}">
        <p14:creationId xmlns:p14="http://schemas.microsoft.com/office/powerpoint/2010/main" val="416359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www.homeownersinsurance.org/wp-content/uploads/cleaning-produ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740" y="0"/>
            <a:ext cx="1984821" cy="148861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omemade Cleaning 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63" y="83986"/>
            <a:ext cx="1841500" cy="106240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rodale.com/files/images/homemade-cleaners-vinega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159" y="2987928"/>
            <a:ext cx="1803172" cy="16529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tx2"/>
                </a:solidFill>
              </a:rPr>
              <a:t>Cleaning Recipes 101</a:t>
            </a:r>
          </a:p>
        </p:txBody>
      </p:sp>
      <p:pic>
        <p:nvPicPr>
          <p:cNvPr id="7" name="Picture 6"/>
          <p:cNvPicPr>
            <a:picLocks/>
          </p:cNvPicPr>
          <p:nvPr/>
        </p:nvPicPr>
        <p:blipFill>
          <a:blip r:embed="rId5" cstate="screen">
            <a:extLst>
              <a:ext uri="{28A0092B-C50C-407E-A947-70E740481C1C}">
                <a14:useLocalDpi xmlns:a14="http://schemas.microsoft.com/office/drawing/2010/main"/>
              </a:ext>
            </a:extLst>
          </a:blip>
          <a:stretch>
            <a:fillRect/>
          </a:stretch>
        </p:blipFill>
        <p:spPr>
          <a:xfrm>
            <a:off x="78372" y="4670933"/>
            <a:ext cx="2198485" cy="349758"/>
          </a:xfrm>
          <a:prstGeom prst="rect">
            <a:avLst/>
          </a:prstGeom>
        </p:spPr>
      </p:pic>
      <p:sp>
        <p:nvSpPr>
          <p:cNvPr id="5" name="TextBox 4"/>
          <p:cNvSpPr txBox="1"/>
          <p:nvPr/>
        </p:nvSpPr>
        <p:spPr>
          <a:xfrm>
            <a:off x="395720" y="1073550"/>
            <a:ext cx="3548559" cy="1384995"/>
          </a:xfrm>
          <a:prstGeom prst="rect">
            <a:avLst/>
          </a:prstGeom>
          <a:noFill/>
        </p:spPr>
        <p:txBody>
          <a:bodyPr wrap="square" rtlCol="0">
            <a:spAutoFit/>
          </a:bodyPr>
          <a:lstStyle/>
          <a:p>
            <a:r>
              <a:rPr lang="en-US" sz="1400" b="1" dirty="0">
                <a:solidFill>
                  <a:schemeClr val="accent5">
                    <a:lumMod val="75000"/>
                  </a:schemeClr>
                </a:solidFill>
                <a:latin typeface="Arial" pitchFamily="34" charset="0"/>
                <a:cs typeface="Arial" pitchFamily="34" charset="0"/>
              </a:rPr>
              <a:t>ALL PURPOSE CLEANER</a:t>
            </a:r>
          </a:p>
          <a:p>
            <a:r>
              <a:rPr lang="en-US" sz="1400" dirty="0">
                <a:solidFill>
                  <a:schemeClr val="accent5">
                    <a:lumMod val="75000"/>
                  </a:schemeClr>
                </a:solidFill>
                <a:latin typeface="Arial" pitchFamily="34" charset="0"/>
                <a:cs typeface="Arial" pitchFamily="34" charset="0"/>
              </a:rPr>
              <a:t>1 tsp. Borax</a:t>
            </a:r>
            <a:br>
              <a:rPr lang="en-US" sz="1400" dirty="0">
                <a:solidFill>
                  <a:schemeClr val="accent5">
                    <a:lumMod val="75000"/>
                  </a:schemeClr>
                </a:solidFill>
                <a:latin typeface="Arial" pitchFamily="34" charset="0"/>
                <a:cs typeface="Arial" pitchFamily="34" charset="0"/>
              </a:rPr>
            </a:br>
            <a:r>
              <a:rPr lang="en-US" sz="1400" dirty="0">
                <a:solidFill>
                  <a:schemeClr val="accent5">
                    <a:lumMod val="75000"/>
                  </a:schemeClr>
                </a:solidFill>
                <a:latin typeface="Arial" pitchFamily="34" charset="0"/>
                <a:cs typeface="Arial" pitchFamily="34" charset="0"/>
              </a:rPr>
              <a:t>2 TBS. white vinegar</a:t>
            </a:r>
            <a:br>
              <a:rPr lang="en-US" sz="1400" dirty="0">
                <a:solidFill>
                  <a:schemeClr val="accent5">
                    <a:lumMod val="75000"/>
                  </a:schemeClr>
                </a:solidFill>
                <a:latin typeface="Arial" pitchFamily="34" charset="0"/>
                <a:cs typeface="Arial" pitchFamily="34" charset="0"/>
              </a:rPr>
            </a:br>
            <a:r>
              <a:rPr lang="en-US" sz="1400" dirty="0">
                <a:solidFill>
                  <a:schemeClr val="accent5">
                    <a:lumMod val="75000"/>
                  </a:schemeClr>
                </a:solidFill>
                <a:latin typeface="Arial" pitchFamily="34" charset="0"/>
                <a:cs typeface="Arial" pitchFamily="34" charset="0"/>
              </a:rPr>
              <a:t>1/2 tsp. castile soap</a:t>
            </a:r>
            <a:br>
              <a:rPr lang="en-US" sz="1400" dirty="0">
                <a:solidFill>
                  <a:schemeClr val="accent5">
                    <a:lumMod val="75000"/>
                  </a:schemeClr>
                </a:solidFill>
                <a:latin typeface="Arial" pitchFamily="34" charset="0"/>
                <a:cs typeface="Arial" pitchFamily="34" charset="0"/>
              </a:rPr>
            </a:br>
            <a:r>
              <a:rPr lang="en-US" sz="1400" dirty="0">
                <a:solidFill>
                  <a:schemeClr val="accent5">
                    <a:lumMod val="75000"/>
                  </a:schemeClr>
                </a:solidFill>
                <a:latin typeface="Arial" pitchFamily="34" charset="0"/>
                <a:cs typeface="Arial" pitchFamily="34" charset="0"/>
              </a:rPr>
              <a:t>2 C very hot distilled Water</a:t>
            </a:r>
            <a:br>
              <a:rPr lang="en-US" sz="1400" dirty="0">
                <a:solidFill>
                  <a:schemeClr val="accent5">
                    <a:lumMod val="75000"/>
                  </a:schemeClr>
                </a:solidFill>
                <a:latin typeface="Arial" pitchFamily="34" charset="0"/>
                <a:cs typeface="Arial" pitchFamily="34" charset="0"/>
              </a:rPr>
            </a:br>
            <a:r>
              <a:rPr lang="en-US" sz="1400" dirty="0">
                <a:solidFill>
                  <a:schemeClr val="accent5">
                    <a:lumMod val="75000"/>
                  </a:schemeClr>
                </a:solidFill>
                <a:latin typeface="Arial" pitchFamily="34" charset="0"/>
                <a:cs typeface="Arial" pitchFamily="34" charset="0"/>
              </a:rPr>
              <a:t>5 to 6 drops essential oil </a:t>
            </a:r>
          </a:p>
        </p:txBody>
      </p:sp>
      <p:sp>
        <p:nvSpPr>
          <p:cNvPr id="10" name="TextBox 9"/>
          <p:cNvSpPr txBox="1"/>
          <p:nvPr/>
        </p:nvSpPr>
        <p:spPr>
          <a:xfrm>
            <a:off x="404887" y="2439389"/>
            <a:ext cx="3496245" cy="954107"/>
          </a:xfrm>
          <a:prstGeom prst="rect">
            <a:avLst/>
          </a:prstGeom>
          <a:noFill/>
        </p:spPr>
        <p:txBody>
          <a:bodyPr wrap="square" rtlCol="0">
            <a:spAutoFit/>
          </a:bodyPr>
          <a:lstStyle/>
          <a:p>
            <a:r>
              <a:rPr lang="en-US" sz="1400" b="1" dirty="0">
                <a:solidFill>
                  <a:schemeClr val="accent5">
                    <a:lumMod val="75000"/>
                  </a:schemeClr>
                </a:solidFill>
                <a:latin typeface="Arial" pitchFamily="34" charset="0"/>
                <a:cs typeface="Arial" pitchFamily="34" charset="0"/>
              </a:rPr>
              <a:t>MIRROR or WINDOW CLEANER</a:t>
            </a:r>
            <a:br>
              <a:rPr lang="en-US" sz="1400" dirty="0">
                <a:solidFill>
                  <a:schemeClr val="accent5">
                    <a:lumMod val="75000"/>
                  </a:schemeClr>
                </a:solidFill>
                <a:latin typeface="Arial" pitchFamily="34" charset="0"/>
                <a:cs typeface="Arial" pitchFamily="34" charset="0"/>
              </a:rPr>
            </a:br>
            <a:r>
              <a:rPr lang="en-US" sz="1400" dirty="0">
                <a:solidFill>
                  <a:schemeClr val="accent5">
                    <a:lumMod val="75000"/>
                  </a:schemeClr>
                </a:solidFill>
                <a:latin typeface="Arial" pitchFamily="34" charset="0"/>
                <a:cs typeface="Arial" pitchFamily="34" charset="0"/>
              </a:rPr>
              <a:t>1 1/2 C Vinegar</a:t>
            </a:r>
            <a:br>
              <a:rPr lang="en-US" sz="1400" dirty="0">
                <a:solidFill>
                  <a:schemeClr val="accent5">
                    <a:lumMod val="75000"/>
                  </a:schemeClr>
                </a:solidFill>
                <a:latin typeface="Arial" pitchFamily="34" charset="0"/>
                <a:cs typeface="Arial" pitchFamily="34" charset="0"/>
              </a:rPr>
            </a:br>
            <a:r>
              <a:rPr lang="en-US" sz="1400" dirty="0">
                <a:solidFill>
                  <a:schemeClr val="accent5">
                    <a:lumMod val="75000"/>
                  </a:schemeClr>
                </a:solidFill>
                <a:latin typeface="Arial" pitchFamily="34" charset="0"/>
                <a:cs typeface="Arial" pitchFamily="34" charset="0"/>
              </a:rPr>
              <a:t>1/2 C Purified or Distilled Water</a:t>
            </a:r>
            <a:br>
              <a:rPr lang="en-US" sz="1400" dirty="0">
                <a:solidFill>
                  <a:schemeClr val="accent5">
                    <a:lumMod val="75000"/>
                  </a:schemeClr>
                </a:solidFill>
                <a:latin typeface="Arial" pitchFamily="34" charset="0"/>
                <a:cs typeface="Arial" pitchFamily="34" charset="0"/>
              </a:rPr>
            </a:br>
            <a:r>
              <a:rPr lang="en-US" sz="1400" dirty="0">
                <a:solidFill>
                  <a:schemeClr val="accent5">
                    <a:lumMod val="75000"/>
                  </a:schemeClr>
                </a:solidFill>
                <a:latin typeface="Arial" pitchFamily="34" charset="0"/>
                <a:cs typeface="Arial" pitchFamily="34" charset="0"/>
              </a:rPr>
              <a:t> 8 drops Any Citrus Essential Oil</a:t>
            </a:r>
          </a:p>
        </p:txBody>
      </p:sp>
      <p:sp>
        <p:nvSpPr>
          <p:cNvPr id="11" name="TextBox 10"/>
          <p:cNvSpPr txBox="1"/>
          <p:nvPr/>
        </p:nvSpPr>
        <p:spPr>
          <a:xfrm>
            <a:off x="394148" y="3393496"/>
            <a:ext cx="3873052" cy="1600438"/>
          </a:xfrm>
          <a:prstGeom prst="rect">
            <a:avLst/>
          </a:prstGeom>
          <a:noFill/>
        </p:spPr>
        <p:txBody>
          <a:bodyPr wrap="square" rtlCol="0">
            <a:spAutoFit/>
          </a:bodyPr>
          <a:lstStyle/>
          <a:p>
            <a:r>
              <a:rPr lang="en-US" sz="1400" b="1" dirty="0">
                <a:solidFill>
                  <a:schemeClr val="accent5">
                    <a:lumMod val="75000"/>
                  </a:schemeClr>
                </a:solidFill>
                <a:latin typeface="Arial" pitchFamily="34" charset="0"/>
                <a:cs typeface="Arial" pitchFamily="34" charset="0"/>
              </a:rPr>
              <a:t>DISHWASHER DETERGENT PODS</a:t>
            </a:r>
            <a:br>
              <a:rPr lang="en-US" sz="1400" dirty="0">
                <a:solidFill>
                  <a:schemeClr val="accent5">
                    <a:lumMod val="75000"/>
                  </a:schemeClr>
                </a:solidFill>
                <a:latin typeface="Arial" pitchFamily="34" charset="0"/>
                <a:cs typeface="Arial" pitchFamily="34" charset="0"/>
              </a:rPr>
            </a:br>
            <a:r>
              <a:rPr lang="en-US" sz="1400" dirty="0">
                <a:solidFill>
                  <a:schemeClr val="accent5">
                    <a:lumMod val="75000"/>
                  </a:schemeClr>
                </a:solidFill>
                <a:latin typeface="Arial" pitchFamily="34" charset="0"/>
                <a:cs typeface="Arial" pitchFamily="34" charset="0"/>
              </a:rPr>
              <a:t>1 C Baking Soda</a:t>
            </a:r>
          </a:p>
          <a:p>
            <a:r>
              <a:rPr lang="en-US" sz="1400" dirty="0">
                <a:solidFill>
                  <a:schemeClr val="accent5">
                    <a:lumMod val="75000"/>
                  </a:schemeClr>
                </a:solidFill>
                <a:latin typeface="Arial" pitchFamily="34" charset="0"/>
                <a:cs typeface="Arial" pitchFamily="34" charset="0"/>
              </a:rPr>
              <a:t>¼ C Citric Acid</a:t>
            </a:r>
          </a:p>
          <a:p>
            <a:r>
              <a:rPr lang="en-US" sz="1400" dirty="0">
                <a:solidFill>
                  <a:schemeClr val="accent5">
                    <a:lumMod val="75000"/>
                  </a:schemeClr>
                </a:solidFill>
                <a:latin typeface="Arial" pitchFamily="34" charset="0"/>
                <a:cs typeface="Arial" pitchFamily="34" charset="0"/>
              </a:rPr>
              <a:t>1 Tbs. OnGuard Cleaner</a:t>
            </a:r>
          </a:p>
          <a:p>
            <a:r>
              <a:rPr lang="en-US" sz="1400" dirty="0">
                <a:solidFill>
                  <a:schemeClr val="accent5">
                    <a:lumMod val="75000"/>
                  </a:schemeClr>
                </a:solidFill>
                <a:latin typeface="Arial" pitchFamily="34" charset="0"/>
                <a:cs typeface="Arial" pitchFamily="34" charset="0"/>
              </a:rPr>
              <a:t>½ Tbs. Castile Soap</a:t>
            </a:r>
            <a:br>
              <a:rPr lang="en-US" sz="1400" dirty="0">
                <a:solidFill>
                  <a:schemeClr val="accent5">
                    <a:lumMod val="75000"/>
                  </a:schemeClr>
                </a:solidFill>
                <a:latin typeface="Arial" pitchFamily="34" charset="0"/>
                <a:cs typeface="Arial" pitchFamily="34" charset="0"/>
              </a:rPr>
            </a:br>
            <a:r>
              <a:rPr lang="en-US" sz="1400" dirty="0">
                <a:solidFill>
                  <a:schemeClr val="accent5">
                    <a:lumMod val="75000"/>
                  </a:schemeClr>
                </a:solidFill>
                <a:latin typeface="Arial" pitchFamily="34" charset="0"/>
                <a:cs typeface="Arial" pitchFamily="34" charset="0"/>
              </a:rPr>
              <a:t>10 drops Purify</a:t>
            </a:r>
          </a:p>
          <a:p>
            <a:r>
              <a:rPr lang="en-US" sz="1400" dirty="0">
                <a:solidFill>
                  <a:schemeClr val="accent5">
                    <a:lumMod val="75000"/>
                  </a:schemeClr>
                </a:solidFill>
                <a:latin typeface="Arial" pitchFamily="34" charset="0"/>
                <a:cs typeface="Arial" pitchFamily="34" charset="0"/>
              </a:rPr>
              <a:t>Mix thoroughly and dry in silicone molds</a:t>
            </a:r>
          </a:p>
        </p:txBody>
      </p:sp>
      <p:sp>
        <p:nvSpPr>
          <p:cNvPr id="12" name="TextBox 11"/>
          <p:cNvSpPr txBox="1"/>
          <p:nvPr/>
        </p:nvSpPr>
        <p:spPr>
          <a:xfrm>
            <a:off x="5038724" y="1063228"/>
            <a:ext cx="3143250" cy="954107"/>
          </a:xfrm>
          <a:prstGeom prst="rect">
            <a:avLst/>
          </a:prstGeom>
          <a:noFill/>
        </p:spPr>
        <p:txBody>
          <a:bodyPr wrap="square" rtlCol="0">
            <a:spAutoFit/>
          </a:bodyPr>
          <a:lstStyle/>
          <a:p>
            <a:r>
              <a:rPr lang="en-US" sz="1400" b="1" dirty="0">
                <a:solidFill>
                  <a:schemeClr val="accent5">
                    <a:lumMod val="75000"/>
                  </a:schemeClr>
                </a:solidFill>
                <a:latin typeface="Arial" pitchFamily="34" charset="0"/>
                <a:cs typeface="Arial" pitchFamily="34" charset="0"/>
              </a:rPr>
              <a:t>DISH SOAP </a:t>
            </a:r>
            <a:br>
              <a:rPr lang="en-US" sz="1400" dirty="0">
                <a:solidFill>
                  <a:schemeClr val="accent5">
                    <a:lumMod val="75000"/>
                  </a:schemeClr>
                </a:solidFill>
                <a:latin typeface="Arial" pitchFamily="34" charset="0"/>
                <a:cs typeface="Arial" pitchFamily="34" charset="0"/>
              </a:rPr>
            </a:br>
            <a:r>
              <a:rPr lang="en-US" sz="1400" dirty="0">
                <a:solidFill>
                  <a:schemeClr val="accent5">
                    <a:lumMod val="75000"/>
                  </a:schemeClr>
                </a:solidFill>
                <a:latin typeface="Arial" pitchFamily="34" charset="0"/>
                <a:cs typeface="Arial" pitchFamily="34" charset="0"/>
              </a:rPr>
              <a:t>2 C of Castile Soap </a:t>
            </a:r>
          </a:p>
          <a:p>
            <a:r>
              <a:rPr lang="en-US" sz="1400" dirty="0">
                <a:solidFill>
                  <a:schemeClr val="accent5">
                    <a:lumMod val="75000"/>
                  </a:schemeClr>
                </a:solidFill>
                <a:latin typeface="Arial" pitchFamily="34" charset="0"/>
                <a:cs typeface="Arial" pitchFamily="34" charset="0"/>
              </a:rPr>
              <a:t>½ C Warm Water</a:t>
            </a:r>
          </a:p>
          <a:p>
            <a:r>
              <a:rPr lang="en-US" sz="1400" dirty="0">
                <a:solidFill>
                  <a:schemeClr val="accent5">
                    <a:lumMod val="75000"/>
                  </a:schemeClr>
                </a:solidFill>
                <a:latin typeface="Arial" pitchFamily="34" charset="0"/>
                <a:cs typeface="Arial" pitchFamily="34" charset="0"/>
              </a:rPr>
              <a:t>3 drops Essential Oil </a:t>
            </a:r>
          </a:p>
        </p:txBody>
      </p:sp>
      <p:sp>
        <p:nvSpPr>
          <p:cNvPr id="13" name="TextBox 12"/>
          <p:cNvSpPr txBox="1"/>
          <p:nvPr/>
        </p:nvSpPr>
        <p:spPr>
          <a:xfrm>
            <a:off x="5038725" y="2087999"/>
            <a:ext cx="3876675" cy="1169551"/>
          </a:xfrm>
          <a:prstGeom prst="rect">
            <a:avLst/>
          </a:prstGeom>
          <a:noFill/>
        </p:spPr>
        <p:txBody>
          <a:bodyPr wrap="square" rtlCol="0">
            <a:spAutoFit/>
          </a:bodyPr>
          <a:lstStyle/>
          <a:p>
            <a:r>
              <a:rPr lang="en-US" sz="1400" b="1" dirty="0">
                <a:solidFill>
                  <a:schemeClr val="accent5">
                    <a:lumMod val="75000"/>
                  </a:schemeClr>
                </a:solidFill>
                <a:latin typeface="Arial" pitchFamily="34" charset="0"/>
                <a:cs typeface="Arial" pitchFamily="34" charset="0"/>
              </a:rPr>
              <a:t>WOODEN FLOOR CLEANER                                                                                                </a:t>
            </a:r>
            <a:r>
              <a:rPr lang="en-US" sz="1400" dirty="0">
                <a:solidFill>
                  <a:schemeClr val="accent5">
                    <a:lumMod val="75000"/>
                  </a:schemeClr>
                </a:solidFill>
                <a:latin typeface="Arial" pitchFamily="34" charset="0"/>
                <a:cs typeface="Arial" pitchFamily="34" charset="0"/>
              </a:rPr>
              <a:t>1 part white vinegar</a:t>
            </a:r>
          </a:p>
          <a:p>
            <a:r>
              <a:rPr lang="en-US" sz="1400" dirty="0">
                <a:solidFill>
                  <a:schemeClr val="accent5">
                    <a:lumMod val="75000"/>
                  </a:schemeClr>
                </a:solidFill>
                <a:latin typeface="Arial" pitchFamily="34" charset="0"/>
                <a:cs typeface="Arial" pitchFamily="34" charset="0"/>
              </a:rPr>
              <a:t>1 part water</a:t>
            </a:r>
          </a:p>
          <a:p>
            <a:r>
              <a:rPr lang="en-US" sz="1400" dirty="0">
                <a:solidFill>
                  <a:schemeClr val="accent5">
                    <a:lumMod val="75000"/>
                  </a:schemeClr>
                </a:solidFill>
                <a:latin typeface="Arial" pitchFamily="34" charset="0"/>
                <a:cs typeface="Arial" pitchFamily="34" charset="0"/>
              </a:rPr>
              <a:t>Add 5 drops Lemon oil, 2 drops </a:t>
            </a:r>
            <a:r>
              <a:rPr lang="en-US" sz="1400" dirty="0" err="1">
                <a:solidFill>
                  <a:schemeClr val="accent5">
                    <a:lumMod val="75000"/>
                  </a:schemeClr>
                </a:solidFill>
                <a:latin typeface="Arial" pitchFamily="34" charset="0"/>
                <a:cs typeface="Arial" pitchFamily="34" charset="0"/>
              </a:rPr>
              <a:t>Melaleuca</a:t>
            </a:r>
            <a:r>
              <a:rPr lang="en-US" sz="1400" dirty="0">
                <a:solidFill>
                  <a:schemeClr val="accent5">
                    <a:lumMod val="75000"/>
                  </a:schemeClr>
                </a:solidFill>
                <a:latin typeface="Arial" pitchFamily="34" charset="0"/>
                <a:cs typeface="Arial" pitchFamily="34" charset="0"/>
              </a:rPr>
              <a:t>, and 5 drops Lavender oil. </a:t>
            </a:r>
          </a:p>
        </p:txBody>
      </p:sp>
      <p:sp>
        <p:nvSpPr>
          <p:cNvPr id="14" name="TextBox 13"/>
          <p:cNvSpPr txBox="1"/>
          <p:nvPr/>
        </p:nvSpPr>
        <p:spPr>
          <a:xfrm>
            <a:off x="5038725" y="3333512"/>
            <a:ext cx="3533776" cy="1600438"/>
          </a:xfrm>
          <a:prstGeom prst="rect">
            <a:avLst/>
          </a:prstGeom>
          <a:noFill/>
        </p:spPr>
        <p:txBody>
          <a:bodyPr wrap="square" rtlCol="0">
            <a:spAutoFit/>
          </a:bodyPr>
          <a:lstStyle/>
          <a:p>
            <a:r>
              <a:rPr lang="en-US" sz="1400" b="1" dirty="0">
                <a:solidFill>
                  <a:schemeClr val="accent5">
                    <a:lumMod val="75000"/>
                  </a:schemeClr>
                </a:solidFill>
                <a:latin typeface="Arial" pitchFamily="34" charset="0"/>
                <a:cs typeface="Arial" pitchFamily="34" charset="0"/>
              </a:rPr>
              <a:t>AIR FRESHENER</a:t>
            </a:r>
          </a:p>
          <a:p>
            <a:r>
              <a:rPr lang="en-US" sz="1400" dirty="0">
                <a:solidFill>
                  <a:schemeClr val="accent5">
                    <a:lumMod val="75000"/>
                  </a:schemeClr>
                </a:solidFill>
                <a:latin typeface="Arial" pitchFamily="34" charset="0"/>
                <a:cs typeface="Arial" pitchFamily="34" charset="0"/>
              </a:rPr>
              <a:t>10 drops lemon</a:t>
            </a:r>
          </a:p>
          <a:p>
            <a:r>
              <a:rPr lang="en-US" sz="1400" dirty="0">
                <a:solidFill>
                  <a:schemeClr val="accent5">
                    <a:lumMod val="75000"/>
                  </a:schemeClr>
                </a:solidFill>
                <a:latin typeface="Arial" pitchFamily="34" charset="0"/>
                <a:cs typeface="Arial" pitchFamily="34" charset="0"/>
              </a:rPr>
              <a:t>6 drops bergamot</a:t>
            </a:r>
          </a:p>
          <a:p>
            <a:r>
              <a:rPr lang="en-US" sz="1400" dirty="0">
                <a:solidFill>
                  <a:schemeClr val="accent5">
                    <a:lumMod val="75000"/>
                  </a:schemeClr>
                </a:solidFill>
                <a:latin typeface="Arial" pitchFamily="34" charset="0"/>
                <a:cs typeface="Arial" pitchFamily="34" charset="0"/>
              </a:rPr>
              <a:t>5 drops lime</a:t>
            </a:r>
          </a:p>
          <a:p>
            <a:r>
              <a:rPr lang="en-US" sz="1400" dirty="0">
                <a:solidFill>
                  <a:schemeClr val="accent5">
                    <a:lumMod val="75000"/>
                  </a:schemeClr>
                </a:solidFill>
                <a:latin typeface="Arial" pitchFamily="34" charset="0"/>
                <a:cs typeface="Arial" pitchFamily="34" charset="0"/>
              </a:rPr>
              <a:t>5 drops grapefruit</a:t>
            </a:r>
          </a:p>
          <a:p>
            <a:r>
              <a:rPr lang="en-US" sz="1400" dirty="0">
                <a:solidFill>
                  <a:schemeClr val="accent5">
                    <a:lumMod val="75000"/>
                  </a:schemeClr>
                </a:solidFill>
                <a:latin typeface="Arial" pitchFamily="34" charset="0"/>
                <a:cs typeface="Arial" pitchFamily="34" charset="0"/>
              </a:rPr>
              <a:t>Dilute with distilled water </a:t>
            </a:r>
          </a:p>
          <a:p>
            <a:r>
              <a:rPr lang="en-US" sz="1400" dirty="0">
                <a:solidFill>
                  <a:schemeClr val="accent5">
                    <a:lumMod val="75000"/>
                  </a:schemeClr>
                </a:solidFill>
                <a:latin typeface="Arial" pitchFamily="34" charset="0"/>
                <a:cs typeface="Arial" pitchFamily="34" charset="0"/>
              </a:rPr>
              <a:t>and spray as needed</a:t>
            </a:r>
          </a:p>
        </p:txBody>
      </p:sp>
    </p:spTree>
    <p:extLst>
      <p:ext uri="{BB962C8B-B14F-4D97-AF65-F5344CB8AC3E}">
        <p14:creationId xmlns:p14="http://schemas.microsoft.com/office/powerpoint/2010/main" val="1431437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AwILFC64eNY/T4iDZC0y3AI/AAAAAAAAAEE/RQWMvDWETns/s1600/clea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729" y="883507"/>
            <a:ext cx="1440513" cy="45584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p:cNvPicPr>
          <p:nvPr/>
        </p:nvPicPr>
        <p:blipFill>
          <a:blip r:embed="rId3" cstate="screen">
            <a:extLst>
              <a:ext uri="{28A0092B-C50C-407E-A947-70E740481C1C}">
                <a14:useLocalDpi xmlns:a14="http://schemas.microsoft.com/office/drawing/2010/main"/>
              </a:ext>
            </a:extLst>
          </a:blip>
          <a:stretch>
            <a:fillRect/>
          </a:stretch>
        </p:blipFill>
        <p:spPr>
          <a:xfrm>
            <a:off x="78372" y="4670933"/>
            <a:ext cx="2198485" cy="349758"/>
          </a:xfrm>
          <a:prstGeom prst="rect">
            <a:avLst/>
          </a:prstGeom>
        </p:spPr>
      </p:pic>
      <p:sp>
        <p:nvSpPr>
          <p:cNvPr id="6" name="TextBox 5"/>
          <p:cNvSpPr txBox="1"/>
          <p:nvPr/>
        </p:nvSpPr>
        <p:spPr>
          <a:xfrm>
            <a:off x="2179167" y="4736127"/>
            <a:ext cx="3935236" cy="426042"/>
          </a:xfrm>
          <a:prstGeom prst="rect">
            <a:avLst/>
          </a:prstGeom>
          <a:noFill/>
        </p:spPr>
        <p:txBody>
          <a:bodyPr wrap="none" lIns="101882" tIns="50941" rIns="101882" bIns="50941" rtlCol="0">
            <a:spAutoFit/>
          </a:bodyPr>
          <a:lstStyle/>
          <a:p>
            <a:r>
              <a:rPr lang="en-US" sz="2100" dirty="0">
                <a:solidFill>
                  <a:schemeClr val="bg1"/>
                </a:solidFill>
                <a:latin typeface="Franklin Gothic Book" pitchFamily="34" charset="0"/>
              </a:rPr>
              <a:t>Certified Pure Therapeutic Grade</a:t>
            </a:r>
          </a:p>
        </p:txBody>
      </p:sp>
      <p:sp>
        <p:nvSpPr>
          <p:cNvPr id="7" name="TextBox 6"/>
          <p:cNvSpPr txBox="1"/>
          <p:nvPr/>
        </p:nvSpPr>
        <p:spPr>
          <a:xfrm>
            <a:off x="5367098" y="4887341"/>
            <a:ext cx="3688080" cy="210587"/>
          </a:xfrm>
          <a:prstGeom prst="rect">
            <a:avLst/>
          </a:prstGeom>
          <a:noFill/>
        </p:spPr>
        <p:txBody>
          <a:bodyPr wrap="square" lIns="101870" tIns="50935" rIns="101870" bIns="50935" rtlCol="0">
            <a:spAutoFit/>
          </a:bodyPr>
          <a:lstStyle/>
          <a:p>
            <a:pPr algn="r"/>
            <a:r>
              <a:rPr lang="en-US" sz="700" dirty="0">
                <a:solidFill>
                  <a:schemeClr val="bg1"/>
                </a:solidFill>
                <a:latin typeface="Franklin Gothic Book" pitchFamily="34" charset="0"/>
              </a:rPr>
              <a:t>© 2012 dōTERRA Holdings, LLC, Unauthorized duplication prohibited</a:t>
            </a:r>
          </a:p>
        </p:txBody>
      </p:sp>
      <p:sp>
        <p:nvSpPr>
          <p:cNvPr id="8" name="TextBox 7"/>
          <p:cNvSpPr txBox="1"/>
          <p:nvPr/>
        </p:nvSpPr>
        <p:spPr>
          <a:xfrm>
            <a:off x="8457643" y="4478516"/>
            <a:ext cx="586740" cy="718430"/>
          </a:xfrm>
          <a:prstGeom prst="rect">
            <a:avLst/>
          </a:prstGeom>
          <a:noFill/>
        </p:spPr>
        <p:txBody>
          <a:bodyPr wrap="square" lIns="101882" tIns="50941" rIns="101882" bIns="50941" rtlCol="0">
            <a:spAutoFit/>
          </a:bodyPr>
          <a:lstStyle/>
          <a:p>
            <a:pPr algn="ctr"/>
            <a:r>
              <a:rPr lang="en-US" sz="4000" dirty="0">
                <a:solidFill>
                  <a:schemeClr val="bg1"/>
                </a:solidFill>
                <a:latin typeface="Franklin Gothic Book" pitchFamily="34" charset="0"/>
                <a:sym typeface="Wingdings"/>
              </a:rPr>
              <a:t></a:t>
            </a:r>
            <a:endParaRPr lang="en-US" sz="4000" dirty="0">
              <a:solidFill>
                <a:schemeClr val="bg1"/>
              </a:solidFill>
              <a:latin typeface="Franklin Gothic Book" pitchFamily="34" charset="0"/>
            </a:endParaRPr>
          </a:p>
        </p:txBody>
      </p:sp>
      <p:sp>
        <p:nvSpPr>
          <p:cNvPr id="10" name="Title 1"/>
          <p:cNvSpPr>
            <a:spLocks noGrp="1"/>
          </p:cNvSpPr>
          <p:nvPr>
            <p:ph type="title"/>
          </p:nvPr>
        </p:nvSpPr>
        <p:spPr>
          <a:xfrm>
            <a:off x="373713" y="127397"/>
            <a:ext cx="8229600" cy="857250"/>
          </a:xfrm>
        </p:spPr>
        <p:txBody>
          <a:bodyPr>
            <a:normAutofit/>
          </a:bodyPr>
          <a:lstStyle/>
          <a:p>
            <a:r>
              <a:rPr lang="en-US" b="1" dirty="0" err="1">
                <a:solidFill>
                  <a:srgbClr val="FF0000"/>
                </a:solidFill>
                <a:latin typeface="Arial Narrow" pitchFamily="34" charset="0"/>
                <a:cs typeface="Arial" pitchFamily="34" charset="0"/>
              </a:rPr>
              <a:t>OnGuard</a:t>
            </a:r>
            <a:r>
              <a:rPr lang="en-US" b="1" dirty="0">
                <a:solidFill>
                  <a:srgbClr val="FF0000"/>
                </a:solidFill>
                <a:latin typeface="Arial Narrow" pitchFamily="34" charset="0"/>
                <a:cs typeface="Arial" pitchFamily="34" charset="0"/>
              </a:rPr>
              <a:t> Cleaner Concentrate </a:t>
            </a:r>
          </a:p>
        </p:txBody>
      </p:sp>
      <p:sp>
        <p:nvSpPr>
          <p:cNvPr id="3" name="TextBox 2"/>
          <p:cNvSpPr txBox="1"/>
          <p:nvPr/>
        </p:nvSpPr>
        <p:spPr>
          <a:xfrm>
            <a:off x="381000" y="883507"/>
            <a:ext cx="7162800" cy="3662541"/>
          </a:xfrm>
          <a:prstGeom prst="rect">
            <a:avLst/>
          </a:prstGeom>
          <a:noFill/>
        </p:spPr>
        <p:txBody>
          <a:bodyPr wrap="square" rtlCol="0">
            <a:spAutoFit/>
          </a:bodyPr>
          <a:lstStyle/>
          <a:p>
            <a:r>
              <a:rPr lang="en-US" sz="2400" b="1" dirty="0">
                <a:solidFill>
                  <a:schemeClr val="accent2">
                    <a:lumMod val="75000"/>
                  </a:schemeClr>
                </a:solidFill>
                <a:latin typeface="Arial" pitchFamily="34" charset="0"/>
                <a:cs typeface="Arial" pitchFamily="34" charset="0"/>
              </a:rPr>
              <a:t>Primary Benefits and Uses</a:t>
            </a:r>
          </a:p>
          <a:p>
            <a:pPr marL="342900" indent="-342900">
              <a:buFont typeface="Arial" pitchFamily="34" charset="0"/>
              <a:buChar char="•"/>
            </a:pPr>
            <a:r>
              <a:rPr lang="en-US" sz="2000" dirty="0">
                <a:solidFill>
                  <a:schemeClr val="accent6">
                    <a:lumMod val="75000"/>
                  </a:schemeClr>
                </a:solidFill>
                <a:latin typeface="Arial Narrow" pitchFamily="34" charset="0"/>
                <a:cs typeface="Arial" pitchFamily="34" charset="0"/>
              </a:rPr>
              <a:t>Cleans and protects by eliminating seasonal and surface-borne threats</a:t>
            </a:r>
          </a:p>
          <a:p>
            <a:pPr marL="342900" indent="-342900">
              <a:buFont typeface="Arial" pitchFamily="34" charset="0"/>
              <a:buChar char="•"/>
            </a:pPr>
            <a:r>
              <a:rPr lang="en-US" sz="2000" dirty="0">
                <a:solidFill>
                  <a:schemeClr val="accent6">
                    <a:lumMod val="75000"/>
                  </a:schemeClr>
                </a:solidFill>
                <a:latin typeface="Arial Narrow" pitchFamily="34" charset="0"/>
                <a:cs typeface="Arial" pitchFamily="34" charset="0"/>
              </a:rPr>
              <a:t>Free of petroleum, ammonia, chlorine bleach, borates, phosphates, nitrates, and volatile organic cleaning compounds</a:t>
            </a:r>
            <a:endParaRPr lang="en-US" sz="2400" dirty="0">
              <a:latin typeface="Arial" pitchFamily="34" charset="0"/>
              <a:cs typeface="Arial" pitchFamily="34" charset="0"/>
            </a:endParaRPr>
          </a:p>
          <a:p>
            <a:pPr marL="342900"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r>
              <a:rPr lang="en-US" sz="2400" b="1" dirty="0">
                <a:solidFill>
                  <a:schemeClr val="accent2">
                    <a:lumMod val="75000"/>
                  </a:schemeClr>
                </a:solidFill>
                <a:latin typeface="Arial" pitchFamily="34" charset="0"/>
                <a:cs typeface="Arial" pitchFamily="34" charset="0"/>
              </a:rPr>
              <a:t>SO Many Uses!</a:t>
            </a:r>
            <a:endParaRPr lang="en-US" sz="2400" dirty="0">
              <a:latin typeface="Arial" pitchFamily="34" charset="0"/>
              <a:cs typeface="Arial" pitchFamily="34" charset="0"/>
            </a:endParaRPr>
          </a:p>
          <a:p>
            <a:pPr marL="342900" indent="-342900">
              <a:buFont typeface="Wingdings" pitchFamily="2" charset="2"/>
              <a:buChar char="ü"/>
            </a:pPr>
            <a:r>
              <a:rPr lang="en-US" sz="2000" dirty="0">
                <a:solidFill>
                  <a:schemeClr val="accent6">
                    <a:lumMod val="75000"/>
                  </a:schemeClr>
                </a:solidFill>
                <a:latin typeface="Arial Narrow" pitchFamily="34" charset="0"/>
                <a:cs typeface="Arial" pitchFamily="34" charset="0"/>
              </a:rPr>
              <a:t>For Multi-Purpose Cleaning</a:t>
            </a:r>
          </a:p>
          <a:p>
            <a:pPr marL="342900" indent="-342900">
              <a:buFont typeface="Wingdings" pitchFamily="2" charset="2"/>
              <a:buChar char="ü"/>
            </a:pPr>
            <a:r>
              <a:rPr lang="en-US" sz="2000" dirty="0">
                <a:solidFill>
                  <a:schemeClr val="accent6">
                    <a:lumMod val="75000"/>
                  </a:schemeClr>
                </a:solidFill>
                <a:latin typeface="Arial Narrow" pitchFamily="34" charset="0"/>
                <a:cs typeface="Arial" pitchFamily="34" charset="0"/>
              </a:rPr>
              <a:t>For Laundry</a:t>
            </a:r>
          </a:p>
          <a:p>
            <a:pPr marL="342900" indent="-342900">
              <a:buFont typeface="Wingdings" pitchFamily="2" charset="2"/>
              <a:buChar char="ü"/>
            </a:pPr>
            <a:r>
              <a:rPr lang="en-US" sz="2000" dirty="0">
                <a:solidFill>
                  <a:schemeClr val="accent6">
                    <a:lumMod val="75000"/>
                  </a:schemeClr>
                </a:solidFill>
                <a:latin typeface="Arial Narrow" pitchFamily="34" charset="0"/>
                <a:cs typeface="Arial" pitchFamily="34" charset="0"/>
              </a:rPr>
              <a:t>For Bathrooms</a:t>
            </a:r>
          </a:p>
          <a:p>
            <a:pPr marL="342900" indent="-342900">
              <a:buFont typeface="Wingdings" pitchFamily="2" charset="2"/>
              <a:buChar char="ü"/>
            </a:pPr>
            <a:r>
              <a:rPr lang="en-US" sz="2000" dirty="0">
                <a:solidFill>
                  <a:schemeClr val="accent6">
                    <a:lumMod val="75000"/>
                  </a:schemeClr>
                </a:solidFill>
                <a:latin typeface="Arial Narrow" pitchFamily="34" charset="0"/>
                <a:cs typeface="Arial" pitchFamily="34" charset="0"/>
              </a:rPr>
              <a:t>For Dishes</a:t>
            </a:r>
          </a:p>
          <a:p>
            <a:pPr marL="342900" indent="-342900">
              <a:buFont typeface="Wingdings" pitchFamily="2" charset="2"/>
              <a:buChar char="ü"/>
            </a:pPr>
            <a:r>
              <a:rPr lang="en-US" sz="2000" dirty="0">
                <a:solidFill>
                  <a:schemeClr val="accent6">
                    <a:lumMod val="75000"/>
                  </a:schemeClr>
                </a:solidFill>
                <a:latin typeface="Arial Narrow" pitchFamily="34" charset="0"/>
                <a:cs typeface="Arial" pitchFamily="34" charset="0"/>
              </a:rPr>
              <a:t>For Tough Jobs</a:t>
            </a:r>
          </a:p>
        </p:txBody>
      </p:sp>
    </p:spTree>
    <p:extLst>
      <p:ext uri="{BB962C8B-B14F-4D97-AF65-F5344CB8AC3E}">
        <p14:creationId xmlns:p14="http://schemas.microsoft.com/office/powerpoint/2010/main" val="419462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481" y="-247650"/>
            <a:ext cx="5334000" cy="563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438941085"/>
              </p:ext>
            </p:extLst>
          </p:nvPr>
        </p:nvGraphicFramePr>
        <p:xfrm>
          <a:off x="152400" y="209550"/>
          <a:ext cx="1981200" cy="1980077"/>
        </p:xfrm>
        <a:graphic>
          <a:graphicData uri="http://schemas.openxmlformats.org/presentationml/2006/ole">
            <mc:AlternateContent xmlns:mc="http://schemas.openxmlformats.org/markup-compatibility/2006">
              <mc:Choice xmlns:v="urn:schemas-microsoft-com:vml" Requires="v">
                <p:oleObj spid="_x0000_s2064" name="Acrobat Document" r:id="rId4" imgW="7616160" imgH="7619760" progId="AcroExch.Document.11">
                  <p:embed/>
                </p:oleObj>
              </mc:Choice>
              <mc:Fallback>
                <p:oleObj name="Acrobat Document" r:id="rId4" imgW="7616160" imgH="7619760" progId="AcroExch.Document.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09550"/>
                        <a:ext cx="1981200" cy="19800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0400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52550"/>
            <a:ext cx="2868464" cy="430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49350"/>
            <a:ext cx="3318016" cy="497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113006"/>
            <a:ext cx="26860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txBox="1">
            <a:spLocks noChangeArrowheads="1"/>
          </p:cNvSpPr>
          <p:nvPr/>
        </p:nvSpPr>
        <p:spPr>
          <a:xfrm>
            <a:off x="685800" y="133350"/>
            <a:ext cx="8229600"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lumMod val="60000"/>
                    <a:lumOff val="40000"/>
                  </a:schemeClr>
                </a:solidFill>
                <a:latin typeface="Arial Narrow" panose="020B0606020202030204" pitchFamily="34" charset="0"/>
              </a:rPr>
              <a:t>Foaming Hand Wash On-The-Go</a:t>
            </a:r>
            <a:endParaRPr lang="en-US" sz="1200" b="1" dirty="0">
              <a:latin typeface="Arial Narrow" panose="020B0606020202030204" pitchFamily="34" charset="0"/>
            </a:endParaRPr>
          </a:p>
        </p:txBody>
      </p:sp>
      <p:sp>
        <p:nvSpPr>
          <p:cNvPr id="7" name="Equal 6"/>
          <p:cNvSpPr/>
          <p:nvPr/>
        </p:nvSpPr>
        <p:spPr>
          <a:xfrm>
            <a:off x="5181600" y="2594597"/>
            <a:ext cx="651016" cy="609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lus 7"/>
          <p:cNvSpPr/>
          <p:nvPr/>
        </p:nvSpPr>
        <p:spPr>
          <a:xfrm>
            <a:off x="1981200" y="2670797"/>
            <a:ext cx="541506"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33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pire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45261"/>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94362"/>
            <a:ext cx="9296400" cy="581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186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76350"/>
            <a:ext cx="3394075"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379" y="514350"/>
            <a:ext cx="4457700" cy="444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608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DIY Soft Scrub</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95375"/>
            <a:ext cx="36195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28650"/>
            <a:ext cx="198966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038600" y="1846987"/>
            <a:ext cx="3276600" cy="1754326"/>
          </a:xfrm>
          <a:prstGeom prst="rect">
            <a:avLst/>
          </a:prstGeom>
        </p:spPr>
        <p:txBody>
          <a:bodyPr wrap="square">
            <a:spAutoFit/>
          </a:bodyPr>
          <a:lstStyle/>
          <a:p>
            <a:r>
              <a:rPr lang="en-US" b="1" dirty="0"/>
              <a:t>Creamy Soft Scrub:</a:t>
            </a:r>
            <a:endParaRPr lang="en-US" dirty="0"/>
          </a:p>
          <a:p>
            <a:r>
              <a:rPr lang="en-US" dirty="0"/>
              <a:t>¾ cup baking soda</a:t>
            </a:r>
          </a:p>
          <a:p>
            <a:r>
              <a:rPr lang="en-US" dirty="0"/>
              <a:t>¼ cup liquid castile soap</a:t>
            </a:r>
          </a:p>
          <a:p>
            <a:r>
              <a:rPr lang="en-US" dirty="0"/>
              <a:t>1 Tbs. water</a:t>
            </a:r>
          </a:p>
          <a:p>
            <a:r>
              <a:rPr lang="en-US" dirty="0"/>
              <a:t>1 Tbs. vinegar</a:t>
            </a:r>
          </a:p>
          <a:p>
            <a:r>
              <a:rPr lang="en-US" dirty="0"/>
              <a:t>5 drops Lemon &amp; 5 drops Lime</a:t>
            </a:r>
          </a:p>
        </p:txBody>
      </p:sp>
    </p:spTree>
    <p:extLst>
      <p:ext uri="{BB962C8B-B14F-4D97-AF65-F5344CB8AC3E}">
        <p14:creationId xmlns:p14="http://schemas.microsoft.com/office/powerpoint/2010/main" val="1162320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9072"/>
            <a:ext cx="5495925" cy="520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80233"/>
            <a:ext cx="4648200" cy="308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04345" y="0"/>
            <a:ext cx="3657600" cy="1938992"/>
          </a:xfrm>
          <a:prstGeom prst="rect">
            <a:avLst/>
          </a:prstGeom>
          <a:noFill/>
        </p:spPr>
        <p:txBody>
          <a:bodyPr wrap="square" rtlCol="0">
            <a:spAutoFit/>
          </a:bodyPr>
          <a:lstStyle/>
          <a:p>
            <a:pPr algn="ctr"/>
            <a:r>
              <a:rPr lang="en-US" sz="4000" dirty="0">
                <a:solidFill>
                  <a:schemeClr val="accent1"/>
                </a:solidFill>
                <a:latin typeface="Arial Narrow" panose="020B0606020202030204" pitchFamily="34" charset="0"/>
              </a:rPr>
              <a:t>Creative Ways to Clean the Air in Your Home</a:t>
            </a:r>
          </a:p>
        </p:txBody>
      </p:sp>
    </p:spTree>
    <p:extLst>
      <p:ext uri="{BB962C8B-B14F-4D97-AF65-F5344CB8AC3E}">
        <p14:creationId xmlns:p14="http://schemas.microsoft.com/office/powerpoint/2010/main" val="2875660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9167" y="4736127"/>
            <a:ext cx="3935236" cy="426042"/>
          </a:xfrm>
          <a:prstGeom prst="rect">
            <a:avLst/>
          </a:prstGeom>
          <a:noFill/>
        </p:spPr>
        <p:txBody>
          <a:bodyPr wrap="none" lIns="101882" tIns="50941" rIns="101882" bIns="50941" rtlCol="0">
            <a:spAutoFit/>
          </a:bodyPr>
          <a:lstStyle/>
          <a:p>
            <a:r>
              <a:rPr lang="en-US" sz="2100" dirty="0">
                <a:solidFill>
                  <a:schemeClr val="bg1"/>
                </a:solidFill>
                <a:latin typeface="Franklin Gothic Book" pitchFamily="34" charset="0"/>
              </a:rPr>
              <a:t>Certified Pure Therapeutic Grade</a:t>
            </a:r>
          </a:p>
        </p:txBody>
      </p:sp>
      <p:pic>
        <p:nvPicPr>
          <p:cNvPr id="7" name="Picture 6"/>
          <p:cNvPicPr>
            <a:picLocks/>
          </p:cNvPicPr>
          <p:nvPr/>
        </p:nvPicPr>
        <p:blipFill>
          <a:blip r:embed="rId2" cstate="screen">
            <a:extLst>
              <a:ext uri="{28A0092B-C50C-407E-A947-70E740481C1C}">
                <a14:useLocalDpi xmlns:a14="http://schemas.microsoft.com/office/drawing/2010/main"/>
              </a:ext>
            </a:extLst>
          </a:blip>
          <a:stretch>
            <a:fillRect/>
          </a:stretch>
        </p:blipFill>
        <p:spPr>
          <a:xfrm>
            <a:off x="78372" y="4670933"/>
            <a:ext cx="2198485" cy="349758"/>
          </a:xfrm>
          <a:prstGeom prst="rect">
            <a:avLst/>
          </a:prstGeom>
        </p:spPr>
      </p:pic>
      <p:sp>
        <p:nvSpPr>
          <p:cNvPr id="8" name="TextBox 7"/>
          <p:cNvSpPr txBox="1"/>
          <p:nvPr/>
        </p:nvSpPr>
        <p:spPr>
          <a:xfrm>
            <a:off x="5367098" y="4887341"/>
            <a:ext cx="3688080" cy="210587"/>
          </a:xfrm>
          <a:prstGeom prst="rect">
            <a:avLst/>
          </a:prstGeom>
          <a:noFill/>
        </p:spPr>
        <p:txBody>
          <a:bodyPr wrap="square" lIns="101870" tIns="50935" rIns="101870" bIns="50935" rtlCol="0">
            <a:spAutoFit/>
          </a:bodyPr>
          <a:lstStyle/>
          <a:p>
            <a:pPr algn="r"/>
            <a:r>
              <a:rPr lang="en-US" sz="700" dirty="0">
                <a:solidFill>
                  <a:schemeClr val="bg1"/>
                </a:solidFill>
                <a:latin typeface="Franklin Gothic Book" pitchFamily="34" charset="0"/>
              </a:rPr>
              <a:t>© 2012 dōTERRA Holdings, LLC, Unauthorized duplication prohibited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0513"/>
            <a:ext cx="762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179235" y="3940513"/>
            <a:ext cx="7543800" cy="3394472"/>
          </a:xfrm>
        </p:spPr>
        <p:txBody>
          <a:bodyPr>
            <a:normAutofit/>
          </a:bodyPr>
          <a:lstStyle/>
          <a:p>
            <a:r>
              <a:rPr lang="en-US" sz="2000" dirty="0">
                <a:solidFill>
                  <a:schemeClr val="accent3">
                    <a:lumMod val="50000"/>
                  </a:schemeClr>
                </a:solidFill>
                <a:latin typeface="Arial" pitchFamily="34" charset="0"/>
                <a:cs typeface="Arial" pitchFamily="34" charset="0"/>
              </a:rPr>
              <a:t>Absorb dangerous toxins in the air (up to 87%)</a:t>
            </a:r>
          </a:p>
          <a:p>
            <a:r>
              <a:rPr lang="en-US" sz="2000" dirty="0">
                <a:solidFill>
                  <a:schemeClr val="accent3">
                    <a:lumMod val="50000"/>
                  </a:schemeClr>
                </a:solidFill>
                <a:latin typeface="Arial" pitchFamily="34" charset="0"/>
                <a:cs typeface="Arial" pitchFamily="34" charset="0"/>
              </a:rPr>
              <a:t>Boost oxygen levels</a:t>
            </a:r>
          </a:p>
          <a:p>
            <a:r>
              <a:rPr lang="en-US" sz="2000" dirty="0">
                <a:solidFill>
                  <a:schemeClr val="accent3">
                    <a:lumMod val="50000"/>
                  </a:schemeClr>
                </a:solidFill>
                <a:latin typeface="Arial" pitchFamily="34" charset="0"/>
                <a:cs typeface="Arial" pitchFamily="34" charset="0"/>
              </a:rPr>
              <a:t>Look great and don’t cost much</a:t>
            </a:r>
          </a:p>
        </p:txBody>
      </p:sp>
    </p:spTree>
    <p:extLst>
      <p:ext uri="{BB962C8B-B14F-4D97-AF65-F5344CB8AC3E}">
        <p14:creationId xmlns:p14="http://schemas.microsoft.com/office/powerpoint/2010/main" val="3229481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66950"/>
            <a:ext cx="23526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 </a:t>
            </a:r>
          </a:p>
        </p:txBody>
      </p:sp>
      <p:pic>
        <p:nvPicPr>
          <p:cNvPr id="7173" name="Picture 5" descr="http://eolife101.com/wp-content/uploads/2013/10/Picture-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90053"/>
            <a:ext cx="2095919" cy="29620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doterra diffus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13" y="1309181"/>
            <a:ext cx="2764380" cy="400004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doterra diffus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678022"/>
            <a:ext cx="1762125" cy="42749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361950"/>
            <a:ext cx="7870952" cy="1261884"/>
          </a:xfrm>
          <a:prstGeom prst="rect">
            <a:avLst/>
          </a:prstGeom>
          <a:noFill/>
        </p:spPr>
        <p:txBody>
          <a:bodyPr wrap="square" rtlCol="0">
            <a:spAutoFit/>
          </a:bodyPr>
          <a:lstStyle/>
          <a:p>
            <a:pPr algn="ctr"/>
            <a:r>
              <a:rPr lang="en-US" sz="4000" dirty="0">
                <a:solidFill>
                  <a:srgbClr val="00B050"/>
                </a:solidFill>
                <a:latin typeface="Arial Narrow" panose="020B0606020202030204" pitchFamily="34" charset="0"/>
              </a:rPr>
              <a:t>DIFFUSE </a:t>
            </a:r>
            <a:r>
              <a:rPr lang="en-US" sz="4000" dirty="0" err="1">
                <a:solidFill>
                  <a:srgbClr val="00B050"/>
                </a:solidFill>
                <a:latin typeface="Arial Narrow" panose="020B0606020202030204" pitchFamily="34" charset="0"/>
              </a:rPr>
              <a:t>dōTERRA</a:t>
            </a:r>
            <a:r>
              <a:rPr lang="en-US" sz="4000" dirty="0">
                <a:solidFill>
                  <a:srgbClr val="00B050"/>
                </a:solidFill>
                <a:latin typeface="Arial Narrow" panose="020B0606020202030204" pitchFamily="34" charset="0"/>
              </a:rPr>
              <a:t> Oils daily!</a:t>
            </a:r>
          </a:p>
          <a:p>
            <a:endParaRPr lang="en-US" dirty="0">
              <a:solidFill>
                <a:srgbClr val="7030A0"/>
              </a:solidFill>
              <a:latin typeface="Franklin Gothic Book" pitchFamily="34" charset="0"/>
            </a:endParaRPr>
          </a:p>
          <a:p>
            <a:endParaRPr lang="en-US" dirty="0"/>
          </a:p>
        </p:txBody>
      </p:sp>
    </p:spTree>
    <p:extLst>
      <p:ext uri="{BB962C8B-B14F-4D97-AF65-F5344CB8AC3E}">
        <p14:creationId xmlns:p14="http://schemas.microsoft.com/office/powerpoint/2010/main" val="232278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228600" y="38100"/>
            <a:ext cx="9700260" cy="857250"/>
          </a:xfrm>
        </p:spPr>
        <p:txBody>
          <a:bodyPr>
            <a:noAutofit/>
          </a:bodyPr>
          <a:lstStyle/>
          <a:p>
            <a:pPr algn="ctr" eaLnBrk="1"/>
            <a:r>
              <a:rPr lang="en-US" sz="3600" b="1" dirty="0">
                <a:solidFill>
                  <a:srgbClr val="00B050"/>
                </a:solidFill>
                <a:latin typeface="Arial Narrow" panose="020B0606020202030204" pitchFamily="34" charset="0"/>
              </a:rPr>
              <a:t>What Our Family LOVES about Green Cleaning:</a:t>
            </a:r>
          </a:p>
        </p:txBody>
      </p:sp>
      <p:sp>
        <p:nvSpPr>
          <p:cNvPr id="59396" name="Rectangle 3"/>
          <p:cNvSpPr>
            <a:spLocks noGrp="1"/>
          </p:cNvSpPr>
          <p:nvPr>
            <p:ph type="body" idx="1"/>
          </p:nvPr>
        </p:nvSpPr>
        <p:spPr bwMode="auto">
          <a:xfrm>
            <a:off x="228600" y="971550"/>
            <a:ext cx="8229600" cy="3394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normAutofit lnSpcReduction="10000"/>
          </a:bodyPr>
          <a:lstStyle/>
          <a:p>
            <a:pPr marL="300038" indent="-300038" algn="l" defTabSz="457200" eaLnBrk="1">
              <a:spcBef>
                <a:spcPts val="600"/>
              </a:spcBef>
              <a:buClr>
                <a:srgbClr val="4F6228"/>
              </a:buClr>
              <a:buFont typeface="ArialMT" charset="0"/>
              <a:buChar char="•"/>
            </a:pPr>
            <a:r>
              <a:rPr lang="en-US" dirty="0">
                <a:latin typeface="Arial Narrow" panose="020B0606020202030204" pitchFamily="34" charset="0"/>
              </a:rPr>
              <a:t>Cleaning is </a:t>
            </a:r>
            <a:r>
              <a:rPr lang="en-US" b="1" dirty="0">
                <a:solidFill>
                  <a:srgbClr val="00B050"/>
                </a:solidFill>
                <a:latin typeface="Arial Narrow" panose="020B0606020202030204" pitchFamily="34" charset="0"/>
              </a:rPr>
              <a:t>FUN </a:t>
            </a:r>
          </a:p>
          <a:p>
            <a:pPr marL="300038" indent="-300038" algn="l" defTabSz="457200" eaLnBrk="1">
              <a:spcBef>
                <a:spcPts val="600"/>
              </a:spcBef>
              <a:buClr>
                <a:srgbClr val="4F6228"/>
              </a:buClr>
              <a:buFont typeface="ArialMT" charset="0"/>
              <a:buChar char="•"/>
            </a:pPr>
            <a:r>
              <a:rPr lang="en-US" dirty="0">
                <a:latin typeface="Arial Narrow" panose="020B0606020202030204" pitchFamily="34" charset="0"/>
              </a:rPr>
              <a:t>You could even </a:t>
            </a:r>
            <a:r>
              <a:rPr lang="en-US" b="1" dirty="0">
                <a:solidFill>
                  <a:srgbClr val="00B050"/>
                </a:solidFill>
                <a:latin typeface="Arial Narrow" panose="020B0606020202030204" pitchFamily="34" charset="0"/>
              </a:rPr>
              <a:t>EAT </a:t>
            </a:r>
            <a:r>
              <a:rPr lang="en-US" dirty="0">
                <a:latin typeface="Arial Narrow" panose="020B0606020202030204" pitchFamily="34" charset="0"/>
              </a:rPr>
              <a:t>the cleaners</a:t>
            </a:r>
          </a:p>
          <a:p>
            <a:pPr marL="300038" indent="-300038" algn="l" defTabSz="457200" eaLnBrk="1">
              <a:spcBef>
                <a:spcPts val="600"/>
              </a:spcBef>
              <a:buClr>
                <a:srgbClr val="4F6228"/>
              </a:buClr>
              <a:buFont typeface="ArialMT" charset="0"/>
              <a:buChar char="•"/>
            </a:pPr>
            <a:r>
              <a:rPr lang="en-US" dirty="0">
                <a:latin typeface="Arial Narrow" panose="020B0606020202030204" pitchFamily="34" charset="0"/>
              </a:rPr>
              <a:t>No more </a:t>
            </a:r>
            <a:r>
              <a:rPr lang="en-US" b="1" dirty="0">
                <a:solidFill>
                  <a:srgbClr val="00B050"/>
                </a:solidFill>
                <a:latin typeface="Arial Narrow" panose="020B0606020202030204" pitchFamily="34" charset="0"/>
              </a:rPr>
              <a:t>SAFETY</a:t>
            </a:r>
            <a:r>
              <a:rPr lang="en-US" dirty="0">
                <a:latin typeface="Arial Narrow" panose="020B0606020202030204" pitchFamily="34" charset="0"/>
              </a:rPr>
              <a:t> latches </a:t>
            </a:r>
          </a:p>
          <a:p>
            <a:pPr marL="300038" indent="-300038" algn="l" defTabSz="457200" eaLnBrk="1">
              <a:spcBef>
                <a:spcPts val="600"/>
              </a:spcBef>
              <a:buClr>
                <a:srgbClr val="4F6228"/>
              </a:buClr>
              <a:buFont typeface="ArialMT" charset="0"/>
              <a:buChar char="•"/>
            </a:pPr>
            <a:r>
              <a:rPr lang="en-US" dirty="0">
                <a:latin typeface="Arial Narrow" panose="020B0606020202030204" pitchFamily="34" charset="0"/>
              </a:rPr>
              <a:t>Saving </a:t>
            </a:r>
            <a:r>
              <a:rPr lang="en-US" b="1" dirty="0">
                <a:solidFill>
                  <a:srgbClr val="00B050"/>
                </a:solidFill>
                <a:latin typeface="Arial Narrow" panose="020B0606020202030204" pitchFamily="34" charset="0"/>
              </a:rPr>
              <a:t>MONEY</a:t>
            </a:r>
          </a:p>
          <a:p>
            <a:pPr marL="300038" indent="-300038" algn="l" defTabSz="457200" eaLnBrk="1">
              <a:spcBef>
                <a:spcPts val="600"/>
              </a:spcBef>
              <a:buClr>
                <a:srgbClr val="4F6228"/>
              </a:buClr>
              <a:buFont typeface="ArialMT" charset="0"/>
              <a:buChar char="•"/>
            </a:pPr>
            <a:r>
              <a:rPr lang="en-US" dirty="0">
                <a:latin typeface="Arial Narrow" panose="020B0606020202030204" pitchFamily="34" charset="0"/>
              </a:rPr>
              <a:t>Teaching </a:t>
            </a:r>
            <a:r>
              <a:rPr lang="en-US" b="1" dirty="0">
                <a:solidFill>
                  <a:srgbClr val="00B050"/>
                </a:solidFill>
                <a:latin typeface="Arial Narrow" panose="020B0606020202030204" pitchFamily="34" charset="0"/>
              </a:rPr>
              <a:t>STEWARDSHIP</a:t>
            </a:r>
          </a:p>
          <a:p>
            <a:pPr marL="300038" indent="-300038" algn="l" defTabSz="457200" eaLnBrk="1">
              <a:spcBef>
                <a:spcPts val="600"/>
              </a:spcBef>
              <a:buClr>
                <a:srgbClr val="4F6228"/>
              </a:buClr>
              <a:buFont typeface="ArialMT" charset="0"/>
              <a:buChar char="•"/>
            </a:pPr>
            <a:r>
              <a:rPr lang="en-US" dirty="0">
                <a:latin typeface="Arial Narrow" panose="020B0606020202030204" pitchFamily="34" charset="0"/>
              </a:rPr>
              <a:t>Leading by </a:t>
            </a:r>
            <a:r>
              <a:rPr lang="en-US" b="1" dirty="0">
                <a:solidFill>
                  <a:srgbClr val="00B050"/>
                </a:solidFill>
                <a:latin typeface="Arial Narrow" panose="020B0606020202030204" pitchFamily="34" charset="0"/>
              </a:rPr>
              <a:t>EXAMPLE</a:t>
            </a:r>
          </a:p>
          <a:p>
            <a:pPr marL="300038" indent="-300038" algn="l" defTabSz="457200" eaLnBrk="1">
              <a:spcBef>
                <a:spcPts val="600"/>
              </a:spcBef>
              <a:buClr>
                <a:srgbClr val="4F6228"/>
              </a:buClr>
              <a:buFont typeface="ArialMT" charset="0"/>
              <a:buChar char="•"/>
            </a:pPr>
            <a:endParaRPr lang="en-US" dirty="0">
              <a:latin typeface="Franklin Gothic Book" pitchFamily="34" charset="0"/>
            </a:endParaRPr>
          </a:p>
        </p:txBody>
      </p:sp>
      <p:pic>
        <p:nvPicPr>
          <p:cNvPr id="8194" name="Picture 2" descr="Image result for kids clea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86650"/>
            <a:ext cx="3962400" cy="270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2923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
            <a:ext cx="6917712" cy="553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0071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8" y="285750"/>
            <a:ext cx="9166698" cy="596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57200" y="-95250"/>
            <a:ext cx="8229600" cy="857250"/>
          </a:xfrm>
        </p:spPr>
        <p:txBody>
          <a:bodyPr/>
          <a:lstStyle/>
          <a:p>
            <a:r>
              <a:rPr lang="en-US" dirty="0">
                <a:solidFill>
                  <a:srgbClr val="00B050"/>
                </a:solidFill>
                <a:effectLst>
                  <a:outerShdw blurRad="38100" dist="38100" dir="2700000" algn="tl">
                    <a:srgbClr val="000000">
                      <a:alpha val="43137"/>
                    </a:srgbClr>
                  </a:outerShdw>
                </a:effectLst>
                <a:latin typeface="Arial Narrow" panose="020B0606020202030204" pitchFamily="34" charset="0"/>
                <a:cs typeface="Arial" pitchFamily="34" charset="0"/>
              </a:rPr>
              <a:t>How Clean Are the “Cleaners”?</a:t>
            </a:r>
          </a:p>
        </p:txBody>
      </p:sp>
    </p:spTree>
    <p:extLst>
      <p:ext uri="{BB962C8B-B14F-4D97-AF65-F5344CB8AC3E}">
        <p14:creationId xmlns:p14="http://schemas.microsoft.com/office/powerpoint/2010/main" val="382573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772.photobucket.com/albums/yy8/RochelleDykstra/WhatsUnderYourSin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71450"/>
            <a:ext cx="8155449" cy="5378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49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970" y="57150"/>
            <a:ext cx="418338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03860" y="417099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00B050"/>
                </a:solidFill>
                <a:latin typeface="Arial Narrow" panose="020B0606020202030204" pitchFamily="34" charset="0"/>
                <a:cs typeface="Arial" pitchFamily="34" charset="0"/>
              </a:rPr>
              <a:t>Step 1 - Become Aware</a:t>
            </a:r>
          </a:p>
        </p:txBody>
      </p:sp>
    </p:spTree>
    <p:extLst>
      <p:ext uri="{BB962C8B-B14F-4D97-AF65-F5344CB8AC3E}">
        <p14:creationId xmlns:p14="http://schemas.microsoft.com/office/powerpoint/2010/main" val="112714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potfire.tibco.com/blog/wp-content/uploads/2012/09/Win-Win-300x1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3749"/>
            <a:ext cx="5791200" cy="384149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4065270"/>
            <a:ext cx="82296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00B050"/>
                </a:solidFill>
                <a:latin typeface="Arial Narrow" panose="020B0606020202030204" pitchFamily="34" charset="0"/>
                <a:cs typeface="Arial" pitchFamily="34" charset="0"/>
              </a:rPr>
              <a:t>Green Living Isn’t a Luxury…</a:t>
            </a:r>
          </a:p>
          <a:p>
            <a:r>
              <a:rPr lang="en-US" sz="4000" dirty="0">
                <a:solidFill>
                  <a:srgbClr val="00B050"/>
                </a:solidFill>
                <a:latin typeface="Arial Narrow" panose="020B0606020202030204" pitchFamily="34" charset="0"/>
                <a:cs typeface="Arial" pitchFamily="34" charset="0"/>
              </a:rPr>
              <a:t>It’s a Responsibility</a:t>
            </a:r>
          </a:p>
        </p:txBody>
      </p:sp>
    </p:spTree>
    <p:extLst>
      <p:ext uri="{BB962C8B-B14F-4D97-AF65-F5344CB8AC3E}">
        <p14:creationId xmlns:p14="http://schemas.microsoft.com/office/powerpoint/2010/main" val="290899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15051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00B050"/>
                </a:solidFill>
                <a:latin typeface="Arial Narrow" panose="020B0606020202030204" pitchFamily="34" charset="0"/>
                <a:cs typeface="Arial" pitchFamily="34" charset="0"/>
              </a:rPr>
              <a:t>Step 2 - Disengage </a:t>
            </a:r>
            <a:r>
              <a:rPr lang="en-US" sz="4000" dirty="0" err="1">
                <a:solidFill>
                  <a:srgbClr val="00B050"/>
                </a:solidFill>
                <a:latin typeface="Arial Narrow" panose="020B0606020202030204" pitchFamily="34" charset="0"/>
                <a:cs typeface="Arial" pitchFamily="34" charset="0"/>
              </a:rPr>
              <a:t>the“Autopilot</a:t>
            </a:r>
            <a:r>
              <a:rPr lang="en-US" sz="4000" dirty="0">
                <a:solidFill>
                  <a:srgbClr val="00B050"/>
                </a:solidFill>
                <a:latin typeface="Arial Narrow" panose="020B0606020202030204" pitchFamily="34" charset="0"/>
                <a:cs typeface="Arial" pitchFamily="34" charset="0"/>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989156"/>
            <a:ext cx="4802839" cy="316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www.funkidslive.com/wp-content/uploads/2012/12/Autopil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366" y="539988"/>
            <a:ext cx="2507634" cy="361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62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93" y="138497"/>
            <a:ext cx="5783580" cy="4262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4310743"/>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00B050"/>
                </a:solidFill>
                <a:latin typeface="Arial Narrow" panose="020B0606020202030204" pitchFamily="34" charset="0"/>
                <a:cs typeface="Arial" pitchFamily="34" charset="0"/>
              </a:rPr>
              <a:t>Step 3 - Less Is More</a:t>
            </a:r>
          </a:p>
        </p:txBody>
      </p:sp>
    </p:spTree>
    <p:extLst>
      <p:ext uri="{BB962C8B-B14F-4D97-AF65-F5344CB8AC3E}">
        <p14:creationId xmlns:p14="http://schemas.microsoft.com/office/powerpoint/2010/main" val="20728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Rectangle 8"/>
          <p:cNvSpPr>
            <a:spLocks noGrp="1" noChangeArrowheads="1"/>
          </p:cNvSpPr>
          <p:nvPr>
            <p:ph type="title"/>
          </p:nvPr>
        </p:nvSpPr>
        <p:spPr>
          <a:xfrm>
            <a:off x="400859" y="4171950"/>
            <a:ext cx="8229600" cy="857250"/>
          </a:xfrm>
        </p:spPr>
        <p:txBody>
          <a:bodyPr>
            <a:normAutofit/>
          </a:bodyPr>
          <a:lstStyle/>
          <a:p>
            <a:pPr algn="ctr" eaLnBrk="1"/>
            <a:r>
              <a:rPr lang="en-US" sz="4000" dirty="0">
                <a:solidFill>
                  <a:srgbClr val="00B050"/>
                </a:solidFill>
                <a:latin typeface="Arial Narrow" panose="020B0606020202030204" pitchFamily="34" charset="0"/>
                <a:cs typeface="Arial" pitchFamily="34" charset="0"/>
                <a:sym typeface="Arial" pitchFamily="34" charset="0"/>
              </a:rPr>
              <a:t>Makeover Your Cleaning Cabinet</a:t>
            </a:r>
            <a:endParaRPr lang="en-US" sz="4000" dirty="0">
              <a:latin typeface="Arial Narrow" panose="020B0606020202030204" pitchFamily="34" charset="0"/>
            </a:endParaRPr>
          </a:p>
        </p:txBody>
      </p:sp>
      <p:pic>
        <p:nvPicPr>
          <p:cNvPr id="14" name="Picture 2" descr="J:\My Book\Karina's Documents\My Pictures\August 2012\Green Cleaning with Holmes\DSC097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0596"/>
            <a:ext cx="4568032" cy="30579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J:\My Book\Karina's Documents\My Pictures\August 2012\Green Cleaning with Holmes\DSC097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5659" y="964688"/>
            <a:ext cx="4561920" cy="305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9483"/>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975</Words>
  <Application>Microsoft Macintosh PowerPoint</Application>
  <PresentationFormat>On-screen Show (16:9)</PresentationFormat>
  <Paragraphs>145</Paragraphs>
  <Slides>26</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Arial Narrow</vt:lpstr>
      <vt:lpstr>ArialMT</vt:lpstr>
      <vt:lpstr>Calibri</vt:lpstr>
      <vt:lpstr>Franklin Gothic Book</vt:lpstr>
      <vt:lpstr>Wingdings</vt:lpstr>
      <vt:lpstr>Office Theme</vt:lpstr>
      <vt:lpstr>Acrobat Document</vt:lpstr>
      <vt:lpstr>PowerPoint Presentation</vt:lpstr>
      <vt:lpstr>PowerPoint Presentation</vt:lpstr>
      <vt:lpstr>How Clean Are the “Cleaners”?</vt:lpstr>
      <vt:lpstr>PowerPoint Presentation</vt:lpstr>
      <vt:lpstr>PowerPoint Presentation</vt:lpstr>
      <vt:lpstr>PowerPoint Presentation</vt:lpstr>
      <vt:lpstr>PowerPoint Presentation</vt:lpstr>
      <vt:lpstr>PowerPoint Presentation</vt:lpstr>
      <vt:lpstr>Makeover Your Cleaning Cabinet</vt:lpstr>
      <vt:lpstr>PowerPoint Presentation</vt:lpstr>
      <vt:lpstr>Wild Orange</vt:lpstr>
      <vt:lpstr>Lemon</vt:lpstr>
      <vt:lpstr>PowerPoint Presentation</vt:lpstr>
      <vt:lpstr>Purify</vt:lpstr>
      <vt:lpstr>OnGuard</vt:lpstr>
      <vt:lpstr>Cleaning Recipes 101</vt:lpstr>
      <vt:lpstr>OnGuard Cleaner Concentrate </vt:lpstr>
      <vt:lpstr>PowerPoint Presentation</vt:lpstr>
      <vt:lpstr>PowerPoint Presentation</vt:lpstr>
      <vt:lpstr>PowerPoint Presentation</vt:lpstr>
      <vt:lpstr>DIY Soft Scrub</vt:lpstr>
      <vt:lpstr>PowerPoint Presentation</vt:lpstr>
      <vt:lpstr>PowerPoint Presentation</vt:lpstr>
      <vt:lpstr> </vt:lpstr>
      <vt:lpstr>What Our Family LOVES about Green Cleaning:</vt:lpstr>
      <vt:lpstr>PowerPoint Presentation</vt:lpstr>
    </vt:vector>
  </TitlesOfParts>
  <Company>Microsoft</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gsammons</dc:creator>
  <cp:lastModifiedBy>Betsy Holmes</cp:lastModifiedBy>
  <cp:revision>21</cp:revision>
  <dcterms:created xsi:type="dcterms:W3CDTF">2017-03-24T03:27:14Z</dcterms:created>
  <dcterms:modified xsi:type="dcterms:W3CDTF">2018-05-01T03:15:16Z</dcterms:modified>
</cp:coreProperties>
</file>